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88" r:id="rId13"/>
    <p:sldId id="289" r:id="rId14"/>
    <p:sldId id="290" r:id="rId15"/>
    <p:sldId id="268" r:id="rId16"/>
    <p:sldId id="267" r:id="rId17"/>
    <p:sldId id="269" r:id="rId18"/>
    <p:sldId id="270" r:id="rId19"/>
    <p:sldId id="271" r:id="rId20"/>
    <p:sldId id="272" r:id="rId21"/>
    <p:sldId id="273" r:id="rId22"/>
    <p:sldId id="279" r:id="rId23"/>
    <p:sldId id="274" r:id="rId24"/>
    <p:sldId id="275" r:id="rId25"/>
    <p:sldId id="276" r:id="rId26"/>
    <p:sldId id="277" r:id="rId27"/>
    <p:sldId id="278" r:id="rId28"/>
    <p:sldId id="280" r:id="rId29"/>
    <p:sldId id="281" r:id="rId30"/>
    <p:sldId id="282" r:id="rId31"/>
    <p:sldId id="283" r:id="rId32"/>
    <p:sldId id="285" r:id="rId33"/>
    <p:sldId id="286" r:id="rId34"/>
    <p:sldId id="284" r:id="rId35"/>
    <p:sldId id="28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77"/>
    <p:restoredTop sz="94675"/>
  </p:normalViewPr>
  <p:slideViewPr>
    <p:cSldViewPr snapToGrid="0" showGuides="1">
      <p:cViewPr varScale="1">
        <p:scale>
          <a:sx n="114" d="100"/>
          <a:sy n="114" d="100"/>
        </p:scale>
        <p:origin x="176" y="173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E2EBB7-F603-46C3-8B81-F79362A14190}"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2A1BBC06-2E7C-42B1-9A34-754350955D9C}">
      <dgm:prSet/>
      <dgm:spPr/>
      <dgm:t>
        <a:bodyPr/>
        <a:lstStyle/>
        <a:p>
          <a:r>
            <a:rPr lang="en-US"/>
            <a:t>Sergey Levine, Peter Abbeel, etc (UC Berkeley): Robotics, Planning</a:t>
          </a:r>
        </a:p>
      </dgm:t>
    </dgm:pt>
    <dgm:pt modelId="{30CDF4EE-E6AF-4F23-9202-DFCD751DE00F}" type="parTrans" cxnId="{017925D8-E0B9-4417-87DB-A2F0D5E061CC}">
      <dgm:prSet/>
      <dgm:spPr/>
      <dgm:t>
        <a:bodyPr/>
        <a:lstStyle/>
        <a:p>
          <a:endParaRPr lang="en-US"/>
        </a:p>
      </dgm:t>
    </dgm:pt>
    <dgm:pt modelId="{9DACA32C-1AE4-4DAC-8A53-C36FBB2A39C2}" type="sibTrans" cxnId="{017925D8-E0B9-4417-87DB-A2F0D5E061CC}">
      <dgm:prSet/>
      <dgm:spPr/>
      <dgm:t>
        <a:bodyPr/>
        <a:lstStyle/>
        <a:p>
          <a:endParaRPr lang="en-US"/>
        </a:p>
      </dgm:t>
    </dgm:pt>
    <dgm:pt modelId="{0B6EFA6C-D211-4EC7-9C1D-1CF67CC33587}">
      <dgm:prSet/>
      <dgm:spPr/>
      <dgm:t>
        <a:bodyPr/>
        <a:lstStyle/>
        <a:p>
          <a:r>
            <a:rPr lang="en-US"/>
            <a:t>Google Deepmind (David Silver): Games, RL Agent, etc </a:t>
          </a:r>
        </a:p>
      </dgm:t>
    </dgm:pt>
    <dgm:pt modelId="{8F75DFB6-C254-4732-A27C-97C3116CBA1B}" type="parTrans" cxnId="{DA21E480-70BA-41CD-A765-15C822D81DEC}">
      <dgm:prSet/>
      <dgm:spPr/>
      <dgm:t>
        <a:bodyPr/>
        <a:lstStyle/>
        <a:p>
          <a:endParaRPr lang="en-US"/>
        </a:p>
      </dgm:t>
    </dgm:pt>
    <dgm:pt modelId="{CFE03BE2-192F-4FA0-A81E-BBCE22F2EF71}" type="sibTrans" cxnId="{DA21E480-70BA-41CD-A765-15C822D81DEC}">
      <dgm:prSet/>
      <dgm:spPr/>
      <dgm:t>
        <a:bodyPr/>
        <a:lstStyle/>
        <a:p>
          <a:endParaRPr lang="en-US"/>
        </a:p>
      </dgm:t>
    </dgm:pt>
    <dgm:pt modelId="{E1DAF063-9F53-4926-B912-54075DB85050}">
      <dgm:prSet/>
      <dgm:spPr/>
      <dgm:t>
        <a:bodyPr/>
        <a:lstStyle/>
        <a:p>
          <a:r>
            <a:rPr lang="en-US"/>
            <a:t>LLM Companies (OpenAI, Deepseek, etc): RL for LLM – RLHF, GRPO, etc </a:t>
          </a:r>
        </a:p>
      </dgm:t>
    </dgm:pt>
    <dgm:pt modelId="{FB5FEF2F-2E22-4982-9A08-14888E5ADED4}" type="parTrans" cxnId="{3AE92B81-59E9-413F-A457-29A56D4BC4F0}">
      <dgm:prSet/>
      <dgm:spPr/>
      <dgm:t>
        <a:bodyPr/>
        <a:lstStyle/>
        <a:p>
          <a:endParaRPr lang="en-US"/>
        </a:p>
      </dgm:t>
    </dgm:pt>
    <dgm:pt modelId="{EC5B5201-8F16-41C1-BCE0-8400B20BC831}" type="sibTrans" cxnId="{3AE92B81-59E9-413F-A457-29A56D4BC4F0}">
      <dgm:prSet/>
      <dgm:spPr/>
      <dgm:t>
        <a:bodyPr/>
        <a:lstStyle/>
        <a:p>
          <a:endParaRPr lang="en-US"/>
        </a:p>
      </dgm:t>
    </dgm:pt>
    <dgm:pt modelId="{38FE3AFD-DF46-3A49-83CF-344F03071A86}" type="pres">
      <dgm:prSet presAssocID="{23E2EBB7-F603-46C3-8B81-F79362A14190}" presName="vert0" presStyleCnt="0">
        <dgm:presLayoutVars>
          <dgm:dir/>
          <dgm:animOne val="branch"/>
          <dgm:animLvl val="lvl"/>
        </dgm:presLayoutVars>
      </dgm:prSet>
      <dgm:spPr/>
    </dgm:pt>
    <dgm:pt modelId="{836CEAC8-03AD-EE42-AF94-17B64915D940}" type="pres">
      <dgm:prSet presAssocID="{2A1BBC06-2E7C-42B1-9A34-754350955D9C}" presName="thickLine" presStyleLbl="alignNode1" presStyleIdx="0" presStyleCnt="3"/>
      <dgm:spPr/>
    </dgm:pt>
    <dgm:pt modelId="{575C1725-A211-8D46-B5D1-0531A61F2A59}" type="pres">
      <dgm:prSet presAssocID="{2A1BBC06-2E7C-42B1-9A34-754350955D9C}" presName="horz1" presStyleCnt="0"/>
      <dgm:spPr/>
    </dgm:pt>
    <dgm:pt modelId="{6538E3E2-6AE1-F34D-996E-9B1D4F662149}" type="pres">
      <dgm:prSet presAssocID="{2A1BBC06-2E7C-42B1-9A34-754350955D9C}" presName="tx1" presStyleLbl="revTx" presStyleIdx="0" presStyleCnt="3"/>
      <dgm:spPr/>
    </dgm:pt>
    <dgm:pt modelId="{DC226DD6-3973-9F4D-89AF-9E73B88CEC93}" type="pres">
      <dgm:prSet presAssocID="{2A1BBC06-2E7C-42B1-9A34-754350955D9C}" presName="vert1" presStyleCnt="0"/>
      <dgm:spPr/>
    </dgm:pt>
    <dgm:pt modelId="{560A2557-AF09-2F42-A4B0-19E0CBC09617}" type="pres">
      <dgm:prSet presAssocID="{0B6EFA6C-D211-4EC7-9C1D-1CF67CC33587}" presName="thickLine" presStyleLbl="alignNode1" presStyleIdx="1" presStyleCnt="3"/>
      <dgm:spPr/>
    </dgm:pt>
    <dgm:pt modelId="{BD1950D0-9683-4445-B200-7DB1E03244E8}" type="pres">
      <dgm:prSet presAssocID="{0B6EFA6C-D211-4EC7-9C1D-1CF67CC33587}" presName="horz1" presStyleCnt="0"/>
      <dgm:spPr/>
    </dgm:pt>
    <dgm:pt modelId="{F8CD666E-89C4-6B4E-8315-8CE93268D7F4}" type="pres">
      <dgm:prSet presAssocID="{0B6EFA6C-D211-4EC7-9C1D-1CF67CC33587}" presName="tx1" presStyleLbl="revTx" presStyleIdx="1" presStyleCnt="3"/>
      <dgm:spPr/>
    </dgm:pt>
    <dgm:pt modelId="{F5ECB909-D0AC-FC41-8552-6940509DD344}" type="pres">
      <dgm:prSet presAssocID="{0B6EFA6C-D211-4EC7-9C1D-1CF67CC33587}" presName="vert1" presStyleCnt="0"/>
      <dgm:spPr/>
    </dgm:pt>
    <dgm:pt modelId="{B89CCD02-399A-BD4E-9328-D704FCEC362B}" type="pres">
      <dgm:prSet presAssocID="{E1DAF063-9F53-4926-B912-54075DB85050}" presName="thickLine" presStyleLbl="alignNode1" presStyleIdx="2" presStyleCnt="3"/>
      <dgm:spPr/>
    </dgm:pt>
    <dgm:pt modelId="{B3DC9694-C700-BB41-9639-4F44F572D19A}" type="pres">
      <dgm:prSet presAssocID="{E1DAF063-9F53-4926-B912-54075DB85050}" presName="horz1" presStyleCnt="0"/>
      <dgm:spPr/>
    </dgm:pt>
    <dgm:pt modelId="{99C19196-1190-DA46-8CB1-33627B574161}" type="pres">
      <dgm:prSet presAssocID="{E1DAF063-9F53-4926-B912-54075DB85050}" presName="tx1" presStyleLbl="revTx" presStyleIdx="2" presStyleCnt="3"/>
      <dgm:spPr/>
    </dgm:pt>
    <dgm:pt modelId="{2DCA2FCF-A64C-5640-A79B-E3BA42634C47}" type="pres">
      <dgm:prSet presAssocID="{E1DAF063-9F53-4926-B912-54075DB85050}" presName="vert1" presStyleCnt="0"/>
      <dgm:spPr/>
    </dgm:pt>
  </dgm:ptLst>
  <dgm:cxnLst>
    <dgm:cxn modelId="{C208A94E-D318-F44C-9B5E-033E7056628D}" type="presOf" srcId="{E1DAF063-9F53-4926-B912-54075DB85050}" destId="{99C19196-1190-DA46-8CB1-33627B574161}" srcOrd="0" destOrd="0" presId="urn:microsoft.com/office/officeart/2008/layout/LinedList"/>
    <dgm:cxn modelId="{DA21E480-70BA-41CD-A765-15C822D81DEC}" srcId="{23E2EBB7-F603-46C3-8B81-F79362A14190}" destId="{0B6EFA6C-D211-4EC7-9C1D-1CF67CC33587}" srcOrd="1" destOrd="0" parTransId="{8F75DFB6-C254-4732-A27C-97C3116CBA1B}" sibTransId="{CFE03BE2-192F-4FA0-A81E-BBCE22F2EF71}"/>
    <dgm:cxn modelId="{3AE92B81-59E9-413F-A457-29A56D4BC4F0}" srcId="{23E2EBB7-F603-46C3-8B81-F79362A14190}" destId="{E1DAF063-9F53-4926-B912-54075DB85050}" srcOrd="2" destOrd="0" parTransId="{FB5FEF2F-2E22-4982-9A08-14888E5ADED4}" sibTransId="{EC5B5201-8F16-41C1-BCE0-8400B20BC831}"/>
    <dgm:cxn modelId="{80A40A85-AA1E-A44D-B981-952276101BA8}" type="presOf" srcId="{0B6EFA6C-D211-4EC7-9C1D-1CF67CC33587}" destId="{F8CD666E-89C4-6B4E-8315-8CE93268D7F4}" srcOrd="0" destOrd="0" presId="urn:microsoft.com/office/officeart/2008/layout/LinedList"/>
    <dgm:cxn modelId="{5A30D7A7-8E15-B441-94B0-08F8B68601DE}" type="presOf" srcId="{23E2EBB7-F603-46C3-8B81-F79362A14190}" destId="{38FE3AFD-DF46-3A49-83CF-344F03071A86}" srcOrd="0" destOrd="0" presId="urn:microsoft.com/office/officeart/2008/layout/LinedList"/>
    <dgm:cxn modelId="{9EE0BFBE-4E63-4547-81DA-31872CB821E0}" type="presOf" srcId="{2A1BBC06-2E7C-42B1-9A34-754350955D9C}" destId="{6538E3E2-6AE1-F34D-996E-9B1D4F662149}" srcOrd="0" destOrd="0" presId="urn:microsoft.com/office/officeart/2008/layout/LinedList"/>
    <dgm:cxn modelId="{017925D8-E0B9-4417-87DB-A2F0D5E061CC}" srcId="{23E2EBB7-F603-46C3-8B81-F79362A14190}" destId="{2A1BBC06-2E7C-42B1-9A34-754350955D9C}" srcOrd="0" destOrd="0" parTransId="{30CDF4EE-E6AF-4F23-9202-DFCD751DE00F}" sibTransId="{9DACA32C-1AE4-4DAC-8A53-C36FBB2A39C2}"/>
    <dgm:cxn modelId="{E3B54C37-CEB6-874E-8B40-CF0CC6A4A98F}" type="presParOf" srcId="{38FE3AFD-DF46-3A49-83CF-344F03071A86}" destId="{836CEAC8-03AD-EE42-AF94-17B64915D940}" srcOrd="0" destOrd="0" presId="urn:microsoft.com/office/officeart/2008/layout/LinedList"/>
    <dgm:cxn modelId="{A5D8144D-B1D7-2242-8A95-B20497BA8AFC}" type="presParOf" srcId="{38FE3AFD-DF46-3A49-83CF-344F03071A86}" destId="{575C1725-A211-8D46-B5D1-0531A61F2A59}" srcOrd="1" destOrd="0" presId="urn:microsoft.com/office/officeart/2008/layout/LinedList"/>
    <dgm:cxn modelId="{606D0CF9-0377-6342-960E-F0FFB8CAFE39}" type="presParOf" srcId="{575C1725-A211-8D46-B5D1-0531A61F2A59}" destId="{6538E3E2-6AE1-F34D-996E-9B1D4F662149}" srcOrd="0" destOrd="0" presId="urn:microsoft.com/office/officeart/2008/layout/LinedList"/>
    <dgm:cxn modelId="{7597C054-DBAE-D044-B5C0-2BC6102F9C8B}" type="presParOf" srcId="{575C1725-A211-8D46-B5D1-0531A61F2A59}" destId="{DC226DD6-3973-9F4D-89AF-9E73B88CEC93}" srcOrd="1" destOrd="0" presId="urn:microsoft.com/office/officeart/2008/layout/LinedList"/>
    <dgm:cxn modelId="{C6019E01-C1D6-4C4B-95F1-E0609760D946}" type="presParOf" srcId="{38FE3AFD-DF46-3A49-83CF-344F03071A86}" destId="{560A2557-AF09-2F42-A4B0-19E0CBC09617}" srcOrd="2" destOrd="0" presId="urn:microsoft.com/office/officeart/2008/layout/LinedList"/>
    <dgm:cxn modelId="{21C835AB-8D5C-F847-90E3-87208C4D5E43}" type="presParOf" srcId="{38FE3AFD-DF46-3A49-83CF-344F03071A86}" destId="{BD1950D0-9683-4445-B200-7DB1E03244E8}" srcOrd="3" destOrd="0" presId="urn:microsoft.com/office/officeart/2008/layout/LinedList"/>
    <dgm:cxn modelId="{108C72B1-B381-9A44-BBEC-8F3634E7E7A2}" type="presParOf" srcId="{BD1950D0-9683-4445-B200-7DB1E03244E8}" destId="{F8CD666E-89C4-6B4E-8315-8CE93268D7F4}" srcOrd="0" destOrd="0" presId="urn:microsoft.com/office/officeart/2008/layout/LinedList"/>
    <dgm:cxn modelId="{81EA9587-E14E-1740-9482-1710B54803BD}" type="presParOf" srcId="{BD1950D0-9683-4445-B200-7DB1E03244E8}" destId="{F5ECB909-D0AC-FC41-8552-6940509DD344}" srcOrd="1" destOrd="0" presId="urn:microsoft.com/office/officeart/2008/layout/LinedList"/>
    <dgm:cxn modelId="{20A59171-7B4F-7442-BBBA-08ED401DCC86}" type="presParOf" srcId="{38FE3AFD-DF46-3A49-83CF-344F03071A86}" destId="{B89CCD02-399A-BD4E-9328-D704FCEC362B}" srcOrd="4" destOrd="0" presId="urn:microsoft.com/office/officeart/2008/layout/LinedList"/>
    <dgm:cxn modelId="{7DC8AF64-F310-6146-B85F-A60B5860BFA1}" type="presParOf" srcId="{38FE3AFD-DF46-3A49-83CF-344F03071A86}" destId="{B3DC9694-C700-BB41-9639-4F44F572D19A}" srcOrd="5" destOrd="0" presId="urn:microsoft.com/office/officeart/2008/layout/LinedList"/>
    <dgm:cxn modelId="{C939F9EB-2EB2-8F43-9147-D0A77BF3C11B}" type="presParOf" srcId="{B3DC9694-C700-BB41-9639-4F44F572D19A}" destId="{99C19196-1190-DA46-8CB1-33627B574161}" srcOrd="0" destOrd="0" presId="urn:microsoft.com/office/officeart/2008/layout/LinedList"/>
    <dgm:cxn modelId="{B100A4E4-A72E-224A-9AA0-0E95C96BFADC}" type="presParOf" srcId="{B3DC9694-C700-BB41-9639-4F44F572D19A}" destId="{2DCA2FCF-A64C-5640-A79B-E3BA42634C4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CEAC8-03AD-EE42-AF94-17B64915D940}">
      <dsp:nvSpPr>
        <dsp:cNvPr id="0" name=""/>
        <dsp:cNvSpPr/>
      </dsp:nvSpPr>
      <dsp:spPr>
        <a:xfrm>
          <a:off x="0" y="2703"/>
          <a:ext cx="6900512"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38E3E2-6AE1-F34D-996E-9B1D4F662149}">
      <dsp:nvSpPr>
        <dsp:cNvPr id="0" name=""/>
        <dsp:cNvSpPr/>
      </dsp:nvSpPr>
      <dsp:spPr>
        <a:xfrm>
          <a:off x="0" y="2703"/>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a:t>Sergey Levine, Peter Abbeel, etc (UC Berkeley): Robotics, Planning</a:t>
          </a:r>
        </a:p>
      </dsp:txBody>
      <dsp:txXfrm>
        <a:off x="0" y="2703"/>
        <a:ext cx="6900512" cy="1843578"/>
      </dsp:txXfrm>
    </dsp:sp>
    <dsp:sp modelId="{560A2557-AF09-2F42-A4B0-19E0CBC09617}">
      <dsp:nvSpPr>
        <dsp:cNvPr id="0" name=""/>
        <dsp:cNvSpPr/>
      </dsp:nvSpPr>
      <dsp:spPr>
        <a:xfrm>
          <a:off x="0" y="1846281"/>
          <a:ext cx="6900512" cy="0"/>
        </a:xfrm>
        <a:prstGeom prst="line">
          <a:avLst/>
        </a:prstGeom>
        <a:solidFill>
          <a:schemeClr val="accent2">
            <a:hueOff val="3221806"/>
            <a:satOff val="-9246"/>
            <a:lumOff val="-14805"/>
            <a:alphaOff val="0"/>
          </a:schemeClr>
        </a:solidFill>
        <a:ln w="19050" cap="flat" cmpd="sng" algn="ctr">
          <a:solidFill>
            <a:schemeClr val="accent2">
              <a:hueOff val="3221806"/>
              <a:satOff val="-9246"/>
              <a:lumOff val="-148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CD666E-89C4-6B4E-8315-8CE93268D7F4}">
      <dsp:nvSpPr>
        <dsp:cNvPr id="0" name=""/>
        <dsp:cNvSpPr/>
      </dsp:nvSpPr>
      <dsp:spPr>
        <a:xfrm>
          <a:off x="0" y="1846281"/>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a:t>Google Deepmind (David Silver): Games, RL Agent, etc </a:t>
          </a:r>
        </a:p>
      </dsp:txBody>
      <dsp:txXfrm>
        <a:off x="0" y="1846281"/>
        <a:ext cx="6900512" cy="1843578"/>
      </dsp:txXfrm>
    </dsp:sp>
    <dsp:sp modelId="{B89CCD02-399A-BD4E-9328-D704FCEC362B}">
      <dsp:nvSpPr>
        <dsp:cNvPr id="0" name=""/>
        <dsp:cNvSpPr/>
      </dsp:nvSpPr>
      <dsp:spPr>
        <a:xfrm>
          <a:off x="0" y="3689859"/>
          <a:ext cx="6900512" cy="0"/>
        </a:xfrm>
        <a:prstGeom prst="line">
          <a:avLst/>
        </a:prstGeom>
        <a:solidFill>
          <a:schemeClr val="accent2">
            <a:hueOff val="6443612"/>
            <a:satOff val="-18493"/>
            <a:lumOff val="-29609"/>
            <a:alphaOff val="0"/>
          </a:schemeClr>
        </a:solidFill>
        <a:ln w="19050" cap="flat" cmpd="sng" algn="ctr">
          <a:solidFill>
            <a:schemeClr val="accent2">
              <a:hueOff val="6443612"/>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C19196-1190-DA46-8CB1-33627B574161}">
      <dsp:nvSpPr>
        <dsp:cNvPr id="0" name=""/>
        <dsp:cNvSpPr/>
      </dsp:nvSpPr>
      <dsp:spPr>
        <a:xfrm>
          <a:off x="0" y="3689859"/>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a:t>LLM Companies (OpenAI, Deepseek, etc): RL for LLM – RLHF, GRPO, etc </a:t>
          </a:r>
        </a:p>
      </dsp:txBody>
      <dsp:txXfrm>
        <a:off x="0" y="3689859"/>
        <a:ext cx="6900512" cy="184357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C30102-51CB-1641-8AAE-3FA5E83D885F}" type="datetimeFigureOut">
              <a:rPr lang="en-US" smtClean="0"/>
              <a:t>3/17/25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AF810B-B21C-C447-9F54-0C09A43C5A09}" type="slidenum">
              <a:rPr lang="en-US" smtClean="0"/>
              <a:t>‹#›</a:t>
            </a:fld>
            <a:endParaRPr lang="en-US"/>
          </a:p>
        </p:txBody>
      </p:sp>
    </p:spTree>
    <p:extLst>
      <p:ext uri="{BB962C8B-B14F-4D97-AF65-F5344CB8AC3E}">
        <p14:creationId xmlns:p14="http://schemas.microsoft.com/office/powerpoint/2010/main" val="2425936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AF810B-B21C-C447-9F54-0C09A43C5A09}" type="slidenum">
              <a:rPr lang="en-US" smtClean="0"/>
              <a:t>3</a:t>
            </a:fld>
            <a:endParaRPr lang="en-US"/>
          </a:p>
        </p:txBody>
      </p:sp>
    </p:spTree>
    <p:extLst>
      <p:ext uri="{BB962C8B-B14F-4D97-AF65-F5344CB8AC3E}">
        <p14:creationId xmlns:p14="http://schemas.microsoft.com/office/powerpoint/2010/main" val="1915890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EDD9C-DA3D-E8FE-97D0-B10BCC30AC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BB0189-1CD7-830B-70C7-E9DD65FAF5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ED8532-2588-66A1-8405-245CE03DCAE5}"/>
              </a:ext>
            </a:extLst>
          </p:cNvPr>
          <p:cNvSpPr>
            <a:spLocks noGrp="1"/>
          </p:cNvSpPr>
          <p:nvPr>
            <p:ph type="dt" sz="half" idx="10"/>
          </p:nvPr>
        </p:nvSpPr>
        <p:spPr/>
        <p:txBody>
          <a:bodyPr/>
          <a:lstStyle/>
          <a:p>
            <a:fld id="{494F4CF3-AC7C-9947-ADE9-849E016C0489}" type="datetime1">
              <a:rPr lang="en-US" smtClean="0"/>
              <a:t>3/18/25</a:t>
            </a:fld>
            <a:endParaRPr lang="en-US"/>
          </a:p>
        </p:txBody>
      </p:sp>
      <p:sp>
        <p:nvSpPr>
          <p:cNvPr id="5" name="Footer Placeholder 4">
            <a:extLst>
              <a:ext uri="{FF2B5EF4-FFF2-40B4-BE49-F238E27FC236}">
                <a16:creationId xmlns:a16="http://schemas.microsoft.com/office/drawing/2014/main" id="{7BB6DC19-9F44-C72F-64A8-C3C21B797B6B}"/>
              </a:ext>
            </a:extLst>
          </p:cNvPr>
          <p:cNvSpPr>
            <a:spLocks noGrp="1"/>
          </p:cNvSpPr>
          <p:nvPr>
            <p:ph type="ftr" sz="quarter" idx="11"/>
          </p:nvPr>
        </p:nvSpPr>
        <p:spPr/>
        <p:txBody>
          <a:bodyPr/>
          <a:lstStyle/>
          <a:p>
            <a:r>
              <a:rPr lang="en-US"/>
              <a:t>LARK Lab RL Seminar Week 1 03/18-2025</a:t>
            </a:r>
          </a:p>
        </p:txBody>
      </p:sp>
      <p:sp>
        <p:nvSpPr>
          <p:cNvPr id="6" name="Slide Number Placeholder 5">
            <a:extLst>
              <a:ext uri="{FF2B5EF4-FFF2-40B4-BE49-F238E27FC236}">
                <a16:creationId xmlns:a16="http://schemas.microsoft.com/office/drawing/2014/main" id="{140A7D2C-C104-BDC8-46D5-7E8A6986EA1B}"/>
              </a:ext>
            </a:extLst>
          </p:cNvPr>
          <p:cNvSpPr>
            <a:spLocks noGrp="1"/>
          </p:cNvSpPr>
          <p:nvPr>
            <p:ph type="sldNum" sz="quarter" idx="12"/>
          </p:nvPr>
        </p:nvSpPr>
        <p:spPr/>
        <p:txBody>
          <a:bodyPr/>
          <a:lstStyle/>
          <a:p>
            <a:fld id="{C3BAA751-6B78-5949-AC9A-8934F734A86B}" type="slidenum">
              <a:rPr lang="en-US" smtClean="0"/>
              <a:t>‹#›</a:t>
            </a:fld>
            <a:endParaRPr lang="en-US"/>
          </a:p>
        </p:txBody>
      </p:sp>
    </p:spTree>
    <p:extLst>
      <p:ext uri="{BB962C8B-B14F-4D97-AF65-F5344CB8AC3E}">
        <p14:creationId xmlns:p14="http://schemas.microsoft.com/office/powerpoint/2010/main" val="32801413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0692F-536A-61F7-A4AC-54424108D9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127A7F-CF90-5DB7-8167-CDBBC2237A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884A8B-2CE0-1364-8FA2-4DCE45D519CF}"/>
              </a:ext>
            </a:extLst>
          </p:cNvPr>
          <p:cNvSpPr>
            <a:spLocks noGrp="1"/>
          </p:cNvSpPr>
          <p:nvPr>
            <p:ph type="dt" sz="half" idx="10"/>
          </p:nvPr>
        </p:nvSpPr>
        <p:spPr/>
        <p:txBody>
          <a:bodyPr/>
          <a:lstStyle/>
          <a:p>
            <a:fld id="{4548C099-84E7-524A-8160-D850CF67E959}" type="datetime1">
              <a:rPr lang="en-US" smtClean="0"/>
              <a:t>3/18/25</a:t>
            </a:fld>
            <a:endParaRPr lang="en-US"/>
          </a:p>
        </p:txBody>
      </p:sp>
      <p:sp>
        <p:nvSpPr>
          <p:cNvPr id="5" name="Footer Placeholder 4">
            <a:extLst>
              <a:ext uri="{FF2B5EF4-FFF2-40B4-BE49-F238E27FC236}">
                <a16:creationId xmlns:a16="http://schemas.microsoft.com/office/drawing/2014/main" id="{CF456A05-6CE3-8DCC-DD45-77BE9D6D7FE7}"/>
              </a:ext>
            </a:extLst>
          </p:cNvPr>
          <p:cNvSpPr>
            <a:spLocks noGrp="1"/>
          </p:cNvSpPr>
          <p:nvPr>
            <p:ph type="ftr" sz="quarter" idx="11"/>
          </p:nvPr>
        </p:nvSpPr>
        <p:spPr/>
        <p:txBody>
          <a:bodyPr/>
          <a:lstStyle/>
          <a:p>
            <a:r>
              <a:rPr lang="en-US"/>
              <a:t>LARK Lab RL Seminar Week 1 03/18-2025</a:t>
            </a:r>
          </a:p>
        </p:txBody>
      </p:sp>
      <p:sp>
        <p:nvSpPr>
          <p:cNvPr id="6" name="Slide Number Placeholder 5">
            <a:extLst>
              <a:ext uri="{FF2B5EF4-FFF2-40B4-BE49-F238E27FC236}">
                <a16:creationId xmlns:a16="http://schemas.microsoft.com/office/drawing/2014/main" id="{BA3E27F7-0508-7193-84A7-280C65963BFF}"/>
              </a:ext>
            </a:extLst>
          </p:cNvPr>
          <p:cNvSpPr>
            <a:spLocks noGrp="1"/>
          </p:cNvSpPr>
          <p:nvPr>
            <p:ph type="sldNum" sz="quarter" idx="12"/>
          </p:nvPr>
        </p:nvSpPr>
        <p:spPr/>
        <p:txBody>
          <a:bodyPr/>
          <a:lstStyle/>
          <a:p>
            <a:fld id="{C3BAA751-6B78-5949-AC9A-8934F734A86B}" type="slidenum">
              <a:rPr lang="en-US" smtClean="0"/>
              <a:t>‹#›</a:t>
            </a:fld>
            <a:endParaRPr lang="en-US"/>
          </a:p>
        </p:txBody>
      </p:sp>
    </p:spTree>
    <p:extLst>
      <p:ext uri="{BB962C8B-B14F-4D97-AF65-F5344CB8AC3E}">
        <p14:creationId xmlns:p14="http://schemas.microsoft.com/office/powerpoint/2010/main" val="963600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974888-734E-9543-038A-272AFF012A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54FA4E-326B-D49F-B2A2-F40668C7EB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FD3447-1674-E9B7-BD00-644E2D3D62C7}"/>
              </a:ext>
            </a:extLst>
          </p:cNvPr>
          <p:cNvSpPr>
            <a:spLocks noGrp="1"/>
          </p:cNvSpPr>
          <p:nvPr>
            <p:ph type="dt" sz="half" idx="10"/>
          </p:nvPr>
        </p:nvSpPr>
        <p:spPr/>
        <p:txBody>
          <a:bodyPr/>
          <a:lstStyle/>
          <a:p>
            <a:fld id="{3782F89C-5190-6540-AFCA-267562946C89}" type="datetime1">
              <a:rPr lang="en-US" smtClean="0"/>
              <a:t>3/18/25</a:t>
            </a:fld>
            <a:endParaRPr lang="en-US"/>
          </a:p>
        </p:txBody>
      </p:sp>
      <p:sp>
        <p:nvSpPr>
          <p:cNvPr id="5" name="Footer Placeholder 4">
            <a:extLst>
              <a:ext uri="{FF2B5EF4-FFF2-40B4-BE49-F238E27FC236}">
                <a16:creationId xmlns:a16="http://schemas.microsoft.com/office/drawing/2014/main" id="{5CA73F34-3AB5-E89E-784C-B6907E2AC5F0}"/>
              </a:ext>
            </a:extLst>
          </p:cNvPr>
          <p:cNvSpPr>
            <a:spLocks noGrp="1"/>
          </p:cNvSpPr>
          <p:nvPr>
            <p:ph type="ftr" sz="quarter" idx="11"/>
          </p:nvPr>
        </p:nvSpPr>
        <p:spPr/>
        <p:txBody>
          <a:bodyPr/>
          <a:lstStyle/>
          <a:p>
            <a:r>
              <a:rPr lang="en-US"/>
              <a:t>LARK Lab RL Seminar Week 1 03/18-2025</a:t>
            </a:r>
          </a:p>
        </p:txBody>
      </p:sp>
      <p:sp>
        <p:nvSpPr>
          <p:cNvPr id="6" name="Slide Number Placeholder 5">
            <a:extLst>
              <a:ext uri="{FF2B5EF4-FFF2-40B4-BE49-F238E27FC236}">
                <a16:creationId xmlns:a16="http://schemas.microsoft.com/office/drawing/2014/main" id="{B6ACD817-039A-8E55-ABA3-9F245A1FEFCE}"/>
              </a:ext>
            </a:extLst>
          </p:cNvPr>
          <p:cNvSpPr>
            <a:spLocks noGrp="1"/>
          </p:cNvSpPr>
          <p:nvPr>
            <p:ph type="sldNum" sz="quarter" idx="12"/>
          </p:nvPr>
        </p:nvSpPr>
        <p:spPr/>
        <p:txBody>
          <a:bodyPr/>
          <a:lstStyle/>
          <a:p>
            <a:fld id="{C3BAA751-6B78-5949-AC9A-8934F734A86B}" type="slidenum">
              <a:rPr lang="en-US" smtClean="0"/>
              <a:t>‹#›</a:t>
            </a:fld>
            <a:endParaRPr lang="en-US"/>
          </a:p>
        </p:txBody>
      </p:sp>
    </p:spTree>
    <p:extLst>
      <p:ext uri="{BB962C8B-B14F-4D97-AF65-F5344CB8AC3E}">
        <p14:creationId xmlns:p14="http://schemas.microsoft.com/office/powerpoint/2010/main" val="471110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E5137-4118-8B0D-0BED-B4CC94D84C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759382-D900-85D4-B2FF-6DCD5CFB20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5CB470-0C99-AA9D-0565-2204C7869F04}"/>
              </a:ext>
            </a:extLst>
          </p:cNvPr>
          <p:cNvSpPr>
            <a:spLocks noGrp="1"/>
          </p:cNvSpPr>
          <p:nvPr>
            <p:ph type="dt" sz="half" idx="10"/>
          </p:nvPr>
        </p:nvSpPr>
        <p:spPr/>
        <p:txBody>
          <a:bodyPr/>
          <a:lstStyle/>
          <a:p>
            <a:fld id="{D3F9D23E-6DBB-3843-A500-D9362EBBA5D4}" type="datetime1">
              <a:rPr lang="en-US" smtClean="0"/>
              <a:t>3/18/25</a:t>
            </a:fld>
            <a:endParaRPr lang="en-US"/>
          </a:p>
        </p:txBody>
      </p:sp>
      <p:sp>
        <p:nvSpPr>
          <p:cNvPr id="5" name="Footer Placeholder 4">
            <a:extLst>
              <a:ext uri="{FF2B5EF4-FFF2-40B4-BE49-F238E27FC236}">
                <a16:creationId xmlns:a16="http://schemas.microsoft.com/office/drawing/2014/main" id="{F4F2B224-EBDB-4F34-7499-602148FFE0BA}"/>
              </a:ext>
            </a:extLst>
          </p:cNvPr>
          <p:cNvSpPr>
            <a:spLocks noGrp="1"/>
          </p:cNvSpPr>
          <p:nvPr>
            <p:ph type="ftr" sz="quarter" idx="11"/>
          </p:nvPr>
        </p:nvSpPr>
        <p:spPr/>
        <p:txBody>
          <a:bodyPr/>
          <a:lstStyle/>
          <a:p>
            <a:r>
              <a:rPr lang="en-US"/>
              <a:t>LARK Lab RL Seminar Week 1 03/18-2025</a:t>
            </a:r>
          </a:p>
        </p:txBody>
      </p:sp>
      <p:sp>
        <p:nvSpPr>
          <p:cNvPr id="6" name="Slide Number Placeholder 5">
            <a:extLst>
              <a:ext uri="{FF2B5EF4-FFF2-40B4-BE49-F238E27FC236}">
                <a16:creationId xmlns:a16="http://schemas.microsoft.com/office/drawing/2014/main" id="{4F9BA410-5C95-20B9-6DE9-C4ED5F3A9D91}"/>
              </a:ext>
            </a:extLst>
          </p:cNvPr>
          <p:cNvSpPr>
            <a:spLocks noGrp="1"/>
          </p:cNvSpPr>
          <p:nvPr>
            <p:ph type="sldNum" sz="quarter" idx="12"/>
          </p:nvPr>
        </p:nvSpPr>
        <p:spPr/>
        <p:txBody>
          <a:bodyPr/>
          <a:lstStyle/>
          <a:p>
            <a:fld id="{C3BAA751-6B78-5949-AC9A-8934F734A86B}" type="slidenum">
              <a:rPr lang="en-US" smtClean="0"/>
              <a:t>‹#›</a:t>
            </a:fld>
            <a:endParaRPr lang="en-US"/>
          </a:p>
        </p:txBody>
      </p:sp>
    </p:spTree>
    <p:extLst>
      <p:ext uri="{BB962C8B-B14F-4D97-AF65-F5344CB8AC3E}">
        <p14:creationId xmlns:p14="http://schemas.microsoft.com/office/powerpoint/2010/main" val="4139672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830AB-6D20-9376-53DF-6FB6A8372C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A9C8AC7-2509-9CB3-8C86-D0D510449CD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F1C97B-BE16-2227-2E33-0ABDD4156D89}"/>
              </a:ext>
            </a:extLst>
          </p:cNvPr>
          <p:cNvSpPr>
            <a:spLocks noGrp="1"/>
          </p:cNvSpPr>
          <p:nvPr>
            <p:ph type="dt" sz="half" idx="10"/>
          </p:nvPr>
        </p:nvSpPr>
        <p:spPr/>
        <p:txBody>
          <a:bodyPr/>
          <a:lstStyle/>
          <a:p>
            <a:fld id="{AE7E24AD-5166-AD4C-B2BA-659B2E5E61DB}" type="datetime1">
              <a:rPr lang="en-US" smtClean="0"/>
              <a:t>3/18/25</a:t>
            </a:fld>
            <a:endParaRPr lang="en-US"/>
          </a:p>
        </p:txBody>
      </p:sp>
      <p:sp>
        <p:nvSpPr>
          <p:cNvPr id="5" name="Footer Placeholder 4">
            <a:extLst>
              <a:ext uri="{FF2B5EF4-FFF2-40B4-BE49-F238E27FC236}">
                <a16:creationId xmlns:a16="http://schemas.microsoft.com/office/drawing/2014/main" id="{825DDD2D-FEFF-9558-D3C2-845E0B2AE4A9}"/>
              </a:ext>
            </a:extLst>
          </p:cNvPr>
          <p:cNvSpPr>
            <a:spLocks noGrp="1"/>
          </p:cNvSpPr>
          <p:nvPr>
            <p:ph type="ftr" sz="quarter" idx="11"/>
          </p:nvPr>
        </p:nvSpPr>
        <p:spPr/>
        <p:txBody>
          <a:bodyPr/>
          <a:lstStyle/>
          <a:p>
            <a:r>
              <a:rPr lang="en-US"/>
              <a:t>LARK Lab RL Seminar Week 1 03/18-2025</a:t>
            </a:r>
          </a:p>
        </p:txBody>
      </p:sp>
      <p:sp>
        <p:nvSpPr>
          <p:cNvPr id="6" name="Slide Number Placeholder 5">
            <a:extLst>
              <a:ext uri="{FF2B5EF4-FFF2-40B4-BE49-F238E27FC236}">
                <a16:creationId xmlns:a16="http://schemas.microsoft.com/office/drawing/2014/main" id="{D96555C9-C15E-436F-D567-9F7A0BBC5BDD}"/>
              </a:ext>
            </a:extLst>
          </p:cNvPr>
          <p:cNvSpPr>
            <a:spLocks noGrp="1"/>
          </p:cNvSpPr>
          <p:nvPr>
            <p:ph type="sldNum" sz="quarter" idx="12"/>
          </p:nvPr>
        </p:nvSpPr>
        <p:spPr/>
        <p:txBody>
          <a:bodyPr/>
          <a:lstStyle/>
          <a:p>
            <a:fld id="{C3BAA751-6B78-5949-AC9A-8934F734A86B}" type="slidenum">
              <a:rPr lang="en-US" smtClean="0"/>
              <a:t>‹#›</a:t>
            </a:fld>
            <a:endParaRPr lang="en-US"/>
          </a:p>
        </p:txBody>
      </p:sp>
    </p:spTree>
    <p:extLst>
      <p:ext uri="{BB962C8B-B14F-4D97-AF65-F5344CB8AC3E}">
        <p14:creationId xmlns:p14="http://schemas.microsoft.com/office/powerpoint/2010/main" val="1967842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2595D-3CD9-4567-D168-83A2CF0E15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B38C2F-FF29-E731-A27F-13C2C392A1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3480BE-D35E-FC1C-0F60-5E0BDC3D9C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435BBE7-CB1A-180B-64F2-A84E6317D93B}"/>
              </a:ext>
            </a:extLst>
          </p:cNvPr>
          <p:cNvSpPr>
            <a:spLocks noGrp="1"/>
          </p:cNvSpPr>
          <p:nvPr>
            <p:ph type="dt" sz="half" idx="10"/>
          </p:nvPr>
        </p:nvSpPr>
        <p:spPr/>
        <p:txBody>
          <a:bodyPr/>
          <a:lstStyle/>
          <a:p>
            <a:fld id="{A2551FDA-0E84-4E40-ADF7-1CFF62A0902C}" type="datetime1">
              <a:rPr lang="en-US" smtClean="0"/>
              <a:t>3/18/25</a:t>
            </a:fld>
            <a:endParaRPr lang="en-US"/>
          </a:p>
        </p:txBody>
      </p:sp>
      <p:sp>
        <p:nvSpPr>
          <p:cNvPr id="6" name="Footer Placeholder 5">
            <a:extLst>
              <a:ext uri="{FF2B5EF4-FFF2-40B4-BE49-F238E27FC236}">
                <a16:creationId xmlns:a16="http://schemas.microsoft.com/office/drawing/2014/main" id="{801B0B6F-2362-8365-CD73-6114655F8759}"/>
              </a:ext>
            </a:extLst>
          </p:cNvPr>
          <p:cNvSpPr>
            <a:spLocks noGrp="1"/>
          </p:cNvSpPr>
          <p:nvPr>
            <p:ph type="ftr" sz="quarter" idx="11"/>
          </p:nvPr>
        </p:nvSpPr>
        <p:spPr/>
        <p:txBody>
          <a:bodyPr/>
          <a:lstStyle/>
          <a:p>
            <a:r>
              <a:rPr lang="en-US"/>
              <a:t>LARK Lab RL Seminar Week 1 03/18-2025</a:t>
            </a:r>
          </a:p>
        </p:txBody>
      </p:sp>
      <p:sp>
        <p:nvSpPr>
          <p:cNvPr id="7" name="Slide Number Placeholder 6">
            <a:extLst>
              <a:ext uri="{FF2B5EF4-FFF2-40B4-BE49-F238E27FC236}">
                <a16:creationId xmlns:a16="http://schemas.microsoft.com/office/drawing/2014/main" id="{BF379352-8076-74BF-8C22-ACB1B74F5B7F}"/>
              </a:ext>
            </a:extLst>
          </p:cNvPr>
          <p:cNvSpPr>
            <a:spLocks noGrp="1"/>
          </p:cNvSpPr>
          <p:nvPr>
            <p:ph type="sldNum" sz="quarter" idx="12"/>
          </p:nvPr>
        </p:nvSpPr>
        <p:spPr/>
        <p:txBody>
          <a:bodyPr/>
          <a:lstStyle/>
          <a:p>
            <a:fld id="{C3BAA751-6B78-5949-AC9A-8934F734A86B}" type="slidenum">
              <a:rPr lang="en-US" smtClean="0"/>
              <a:t>‹#›</a:t>
            </a:fld>
            <a:endParaRPr lang="en-US"/>
          </a:p>
        </p:txBody>
      </p:sp>
    </p:spTree>
    <p:extLst>
      <p:ext uri="{BB962C8B-B14F-4D97-AF65-F5344CB8AC3E}">
        <p14:creationId xmlns:p14="http://schemas.microsoft.com/office/powerpoint/2010/main" val="2008577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6E35A-0565-70E1-2943-D6F0AECDF88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0E3DE09-CD37-3F75-8383-7A28087D83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29FB5A3-BC73-8EBB-B2EC-034E80A5F3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A09419-662F-1AD2-B479-A906AB17DC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DCECBE-9DE3-FB0F-C004-B4DC0D112A5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0680537-4B25-8303-C677-4D0E1F031865}"/>
              </a:ext>
            </a:extLst>
          </p:cNvPr>
          <p:cNvSpPr>
            <a:spLocks noGrp="1"/>
          </p:cNvSpPr>
          <p:nvPr>
            <p:ph type="dt" sz="half" idx="10"/>
          </p:nvPr>
        </p:nvSpPr>
        <p:spPr/>
        <p:txBody>
          <a:bodyPr/>
          <a:lstStyle/>
          <a:p>
            <a:fld id="{0CCA47D2-7110-6241-BB5B-639B58CC8208}" type="datetime1">
              <a:rPr lang="en-US" smtClean="0"/>
              <a:t>3/18/25</a:t>
            </a:fld>
            <a:endParaRPr lang="en-US"/>
          </a:p>
        </p:txBody>
      </p:sp>
      <p:sp>
        <p:nvSpPr>
          <p:cNvPr id="8" name="Footer Placeholder 7">
            <a:extLst>
              <a:ext uri="{FF2B5EF4-FFF2-40B4-BE49-F238E27FC236}">
                <a16:creationId xmlns:a16="http://schemas.microsoft.com/office/drawing/2014/main" id="{53EFE76E-5C52-8002-0260-FB7BDBCC5B1B}"/>
              </a:ext>
            </a:extLst>
          </p:cNvPr>
          <p:cNvSpPr>
            <a:spLocks noGrp="1"/>
          </p:cNvSpPr>
          <p:nvPr>
            <p:ph type="ftr" sz="quarter" idx="11"/>
          </p:nvPr>
        </p:nvSpPr>
        <p:spPr/>
        <p:txBody>
          <a:bodyPr/>
          <a:lstStyle/>
          <a:p>
            <a:r>
              <a:rPr lang="en-US"/>
              <a:t>LARK Lab RL Seminar Week 1 03/18-2025</a:t>
            </a:r>
          </a:p>
        </p:txBody>
      </p:sp>
      <p:sp>
        <p:nvSpPr>
          <p:cNvPr id="9" name="Slide Number Placeholder 8">
            <a:extLst>
              <a:ext uri="{FF2B5EF4-FFF2-40B4-BE49-F238E27FC236}">
                <a16:creationId xmlns:a16="http://schemas.microsoft.com/office/drawing/2014/main" id="{C795B038-469F-8B3E-1126-1C3F18B12D19}"/>
              </a:ext>
            </a:extLst>
          </p:cNvPr>
          <p:cNvSpPr>
            <a:spLocks noGrp="1"/>
          </p:cNvSpPr>
          <p:nvPr>
            <p:ph type="sldNum" sz="quarter" idx="12"/>
          </p:nvPr>
        </p:nvSpPr>
        <p:spPr/>
        <p:txBody>
          <a:bodyPr/>
          <a:lstStyle/>
          <a:p>
            <a:fld id="{C3BAA751-6B78-5949-AC9A-8934F734A86B}" type="slidenum">
              <a:rPr lang="en-US" smtClean="0"/>
              <a:t>‹#›</a:t>
            </a:fld>
            <a:endParaRPr lang="en-US"/>
          </a:p>
        </p:txBody>
      </p:sp>
    </p:spTree>
    <p:extLst>
      <p:ext uri="{BB962C8B-B14F-4D97-AF65-F5344CB8AC3E}">
        <p14:creationId xmlns:p14="http://schemas.microsoft.com/office/powerpoint/2010/main" val="2297941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143EA-1A30-7A38-FA6A-14C046C98F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6F22F3A-2D40-BA5E-0346-160DFA98FEDD}"/>
              </a:ext>
            </a:extLst>
          </p:cNvPr>
          <p:cNvSpPr>
            <a:spLocks noGrp="1"/>
          </p:cNvSpPr>
          <p:nvPr>
            <p:ph type="dt" sz="half" idx="10"/>
          </p:nvPr>
        </p:nvSpPr>
        <p:spPr/>
        <p:txBody>
          <a:bodyPr/>
          <a:lstStyle/>
          <a:p>
            <a:fld id="{BF7D94E9-6423-9848-A47D-9C86A2E84C1B}" type="datetime1">
              <a:rPr lang="en-US" smtClean="0"/>
              <a:t>3/18/25</a:t>
            </a:fld>
            <a:endParaRPr lang="en-US"/>
          </a:p>
        </p:txBody>
      </p:sp>
      <p:sp>
        <p:nvSpPr>
          <p:cNvPr id="4" name="Footer Placeholder 3">
            <a:extLst>
              <a:ext uri="{FF2B5EF4-FFF2-40B4-BE49-F238E27FC236}">
                <a16:creationId xmlns:a16="http://schemas.microsoft.com/office/drawing/2014/main" id="{ECF168E6-DD35-FDDC-34B0-D0EFBF7AE7C9}"/>
              </a:ext>
            </a:extLst>
          </p:cNvPr>
          <p:cNvSpPr>
            <a:spLocks noGrp="1"/>
          </p:cNvSpPr>
          <p:nvPr>
            <p:ph type="ftr" sz="quarter" idx="11"/>
          </p:nvPr>
        </p:nvSpPr>
        <p:spPr/>
        <p:txBody>
          <a:bodyPr/>
          <a:lstStyle/>
          <a:p>
            <a:r>
              <a:rPr lang="en-US"/>
              <a:t>LARK Lab RL Seminar Week 1 03/18-2025</a:t>
            </a:r>
          </a:p>
        </p:txBody>
      </p:sp>
      <p:sp>
        <p:nvSpPr>
          <p:cNvPr id="5" name="Slide Number Placeholder 4">
            <a:extLst>
              <a:ext uri="{FF2B5EF4-FFF2-40B4-BE49-F238E27FC236}">
                <a16:creationId xmlns:a16="http://schemas.microsoft.com/office/drawing/2014/main" id="{368EB02F-7EAF-2A85-0293-C998041C1666}"/>
              </a:ext>
            </a:extLst>
          </p:cNvPr>
          <p:cNvSpPr>
            <a:spLocks noGrp="1"/>
          </p:cNvSpPr>
          <p:nvPr>
            <p:ph type="sldNum" sz="quarter" idx="12"/>
          </p:nvPr>
        </p:nvSpPr>
        <p:spPr/>
        <p:txBody>
          <a:bodyPr/>
          <a:lstStyle/>
          <a:p>
            <a:fld id="{C3BAA751-6B78-5949-AC9A-8934F734A86B}" type="slidenum">
              <a:rPr lang="en-US" smtClean="0"/>
              <a:t>‹#›</a:t>
            </a:fld>
            <a:endParaRPr lang="en-US"/>
          </a:p>
        </p:txBody>
      </p:sp>
    </p:spTree>
    <p:extLst>
      <p:ext uri="{BB962C8B-B14F-4D97-AF65-F5344CB8AC3E}">
        <p14:creationId xmlns:p14="http://schemas.microsoft.com/office/powerpoint/2010/main" val="1834031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12EEC1-D9A9-FF1B-1259-68E09B8B924F}"/>
              </a:ext>
            </a:extLst>
          </p:cNvPr>
          <p:cNvSpPr>
            <a:spLocks noGrp="1"/>
          </p:cNvSpPr>
          <p:nvPr>
            <p:ph type="dt" sz="half" idx="10"/>
          </p:nvPr>
        </p:nvSpPr>
        <p:spPr/>
        <p:txBody>
          <a:bodyPr/>
          <a:lstStyle/>
          <a:p>
            <a:fld id="{5EB80962-0795-1840-92C0-1D9DA3D43E0F}" type="datetime1">
              <a:rPr lang="en-US" smtClean="0"/>
              <a:t>3/18/25</a:t>
            </a:fld>
            <a:endParaRPr lang="en-US"/>
          </a:p>
        </p:txBody>
      </p:sp>
      <p:sp>
        <p:nvSpPr>
          <p:cNvPr id="3" name="Footer Placeholder 2">
            <a:extLst>
              <a:ext uri="{FF2B5EF4-FFF2-40B4-BE49-F238E27FC236}">
                <a16:creationId xmlns:a16="http://schemas.microsoft.com/office/drawing/2014/main" id="{4325E9EF-3EF0-C9A6-0B5C-E229DE3120A2}"/>
              </a:ext>
            </a:extLst>
          </p:cNvPr>
          <p:cNvSpPr>
            <a:spLocks noGrp="1"/>
          </p:cNvSpPr>
          <p:nvPr>
            <p:ph type="ftr" sz="quarter" idx="11"/>
          </p:nvPr>
        </p:nvSpPr>
        <p:spPr/>
        <p:txBody>
          <a:bodyPr/>
          <a:lstStyle/>
          <a:p>
            <a:r>
              <a:rPr lang="en-US"/>
              <a:t>LARK Lab RL Seminar Week 1 03/18-2025</a:t>
            </a:r>
          </a:p>
        </p:txBody>
      </p:sp>
      <p:sp>
        <p:nvSpPr>
          <p:cNvPr id="4" name="Slide Number Placeholder 3">
            <a:extLst>
              <a:ext uri="{FF2B5EF4-FFF2-40B4-BE49-F238E27FC236}">
                <a16:creationId xmlns:a16="http://schemas.microsoft.com/office/drawing/2014/main" id="{9DB2C075-4339-895D-1AF7-C7B98790EA98}"/>
              </a:ext>
            </a:extLst>
          </p:cNvPr>
          <p:cNvSpPr>
            <a:spLocks noGrp="1"/>
          </p:cNvSpPr>
          <p:nvPr>
            <p:ph type="sldNum" sz="quarter" idx="12"/>
          </p:nvPr>
        </p:nvSpPr>
        <p:spPr/>
        <p:txBody>
          <a:bodyPr/>
          <a:lstStyle/>
          <a:p>
            <a:fld id="{C3BAA751-6B78-5949-AC9A-8934F734A86B}" type="slidenum">
              <a:rPr lang="en-US" smtClean="0"/>
              <a:t>‹#›</a:t>
            </a:fld>
            <a:endParaRPr lang="en-US"/>
          </a:p>
        </p:txBody>
      </p:sp>
    </p:spTree>
    <p:extLst>
      <p:ext uri="{BB962C8B-B14F-4D97-AF65-F5344CB8AC3E}">
        <p14:creationId xmlns:p14="http://schemas.microsoft.com/office/powerpoint/2010/main" val="124364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659C4-1E26-5E08-A6F5-8ABAB3E10B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46A022A-00B0-FA45-9296-605DB4E77F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958C5B7-9BFD-4B65-59F2-D69344354C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0B78AF-6387-AFD7-4C00-DEC3520D5402}"/>
              </a:ext>
            </a:extLst>
          </p:cNvPr>
          <p:cNvSpPr>
            <a:spLocks noGrp="1"/>
          </p:cNvSpPr>
          <p:nvPr>
            <p:ph type="dt" sz="half" idx="10"/>
          </p:nvPr>
        </p:nvSpPr>
        <p:spPr/>
        <p:txBody>
          <a:bodyPr/>
          <a:lstStyle/>
          <a:p>
            <a:fld id="{FA66144D-339B-554F-AAF0-01C25D37E1C5}" type="datetime1">
              <a:rPr lang="en-US" smtClean="0"/>
              <a:t>3/18/25</a:t>
            </a:fld>
            <a:endParaRPr lang="en-US"/>
          </a:p>
        </p:txBody>
      </p:sp>
      <p:sp>
        <p:nvSpPr>
          <p:cNvPr id="6" name="Footer Placeholder 5">
            <a:extLst>
              <a:ext uri="{FF2B5EF4-FFF2-40B4-BE49-F238E27FC236}">
                <a16:creationId xmlns:a16="http://schemas.microsoft.com/office/drawing/2014/main" id="{5EDE412A-03C6-6446-6AEF-02FBDCF745A2}"/>
              </a:ext>
            </a:extLst>
          </p:cNvPr>
          <p:cNvSpPr>
            <a:spLocks noGrp="1"/>
          </p:cNvSpPr>
          <p:nvPr>
            <p:ph type="ftr" sz="quarter" idx="11"/>
          </p:nvPr>
        </p:nvSpPr>
        <p:spPr/>
        <p:txBody>
          <a:bodyPr/>
          <a:lstStyle/>
          <a:p>
            <a:r>
              <a:rPr lang="en-US"/>
              <a:t>LARK Lab RL Seminar Week 1 03/18-2025</a:t>
            </a:r>
          </a:p>
        </p:txBody>
      </p:sp>
      <p:sp>
        <p:nvSpPr>
          <p:cNvPr id="7" name="Slide Number Placeholder 6">
            <a:extLst>
              <a:ext uri="{FF2B5EF4-FFF2-40B4-BE49-F238E27FC236}">
                <a16:creationId xmlns:a16="http://schemas.microsoft.com/office/drawing/2014/main" id="{98E1E558-EE67-835B-6180-AC62A97660B3}"/>
              </a:ext>
            </a:extLst>
          </p:cNvPr>
          <p:cNvSpPr>
            <a:spLocks noGrp="1"/>
          </p:cNvSpPr>
          <p:nvPr>
            <p:ph type="sldNum" sz="quarter" idx="12"/>
          </p:nvPr>
        </p:nvSpPr>
        <p:spPr/>
        <p:txBody>
          <a:bodyPr/>
          <a:lstStyle/>
          <a:p>
            <a:fld id="{C3BAA751-6B78-5949-AC9A-8934F734A86B}" type="slidenum">
              <a:rPr lang="en-US" smtClean="0"/>
              <a:t>‹#›</a:t>
            </a:fld>
            <a:endParaRPr lang="en-US"/>
          </a:p>
        </p:txBody>
      </p:sp>
    </p:spTree>
    <p:extLst>
      <p:ext uri="{BB962C8B-B14F-4D97-AF65-F5344CB8AC3E}">
        <p14:creationId xmlns:p14="http://schemas.microsoft.com/office/powerpoint/2010/main" val="3946756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D1DFC-ABB8-4D9C-EA23-4B70E7378E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A77758E-72D2-683C-EBD6-35FF2A5829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26E9B7F-1E79-3030-F964-9B390F2996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F23172-5380-A922-8D4B-9E93ADEA4E23}"/>
              </a:ext>
            </a:extLst>
          </p:cNvPr>
          <p:cNvSpPr>
            <a:spLocks noGrp="1"/>
          </p:cNvSpPr>
          <p:nvPr>
            <p:ph type="dt" sz="half" idx="10"/>
          </p:nvPr>
        </p:nvSpPr>
        <p:spPr/>
        <p:txBody>
          <a:bodyPr/>
          <a:lstStyle/>
          <a:p>
            <a:fld id="{9FE924AC-48F3-334E-8ED9-8108A7120181}" type="datetime1">
              <a:rPr lang="en-US" smtClean="0"/>
              <a:t>3/18/25</a:t>
            </a:fld>
            <a:endParaRPr lang="en-US"/>
          </a:p>
        </p:txBody>
      </p:sp>
      <p:sp>
        <p:nvSpPr>
          <p:cNvPr id="6" name="Footer Placeholder 5">
            <a:extLst>
              <a:ext uri="{FF2B5EF4-FFF2-40B4-BE49-F238E27FC236}">
                <a16:creationId xmlns:a16="http://schemas.microsoft.com/office/drawing/2014/main" id="{C48F95C1-51B5-EE09-D73C-BE269E5EC0A8}"/>
              </a:ext>
            </a:extLst>
          </p:cNvPr>
          <p:cNvSpPr>
            <a:spLocks noGrp="1"/>
          </p:cNvSpPr>
          <p:nvPr>
            <p:ph type="ftr" sz="quarter" idx="11"/>
          </p:nvPr>
        </p:nvSpPr>
        <p:spPr/>
        <p:txBody>
          <a:bodyPr/>
          <a:lstStyle/>
          <a:p>
            <a:r>
              <a:rPr lang="en-US"/>
              <a:t>LARK Lab RL Seminar Week 1 03/18-2025</a:t>
            </a:r>
          </a:p>
        </p:txBody>
      </p:sp>
      <p:sp>
        <p:nvSpPr>
          <p:cNvPr id="7" name="Slide Number Placeholder 6">
            <a:extLst>
              <a:ext uri="{FF2B5EF4-FFF2-40B4-BE49-F238E27FC236}">
                <a16:creationId xmlns:a16="http://schemas.microsoft.com/office/drawing/2014/main" id="{061EA033-1C3D-F00D-E015-D8487D00DFA0}"/>
              </a:ext>
            </a:extLst>
          </p:cNvPr>
          <p:cNvSpPr>
            <a:spLocks noGrp="1"/>
          </p:cNvSpPr>
          <p:nvPr>
            <p:ph type="sldNum" sz="quarter" idx="12"/>
          </p:nvPr>
        </p:nvSpPr>
        <p:spPr/>
        <p:txBody>
          <a:bodyPr/>
          <a:lstStyle/>
          <a:p>
            <a:fld id="{C3BAA751-6B78-5949-AC9A-8934F734A86B}" type="slidenum">
              <a:rPr lang="en-US" smtClean="0"/>
              <a:t>‹#›</a:t>
            </a:fld>
            <a:endParaRPr lang="en-US"/>
          </a:p>
        </p:txBody>
      </p:sp>
    </p:spTree>
    <p:extLst>
      <p:ext uri="{BB962C8B-B14F-4D97-AF65-F5344CB8AC3E}">
        <p14:creationId xmlns:p14="http://schemas.microsoft.com/office/powerpoint/2010/main" val="2074584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8CE94E-26E0-D04B-E73F-400E9C812B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DF1F2B-C1DF-0AD2-4721-6ACD7E064C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2D9578-6EC1-7D78-E1A3-9ACC588BC9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745ADD9-4B88-404E-92EB-19F0D66FA5A1}" type="datetime1">
              <a:rPr lang="en-US" smtClean="0"/>
              <a:t>3/18/25</a:t>
            </a:fld>
            <a:endParaRPr lang="en-US"/>
          </a:p>
        </p:txBody>
      </p:sp>
      <p:sp>
        <p:nvSpPr>
          <p:cNvPr id="5" name="Footer Placeholder 4">
            <a:extLst>
              <a:ext uri="{FF2B5EF4-FFF2-40B4-BE49-F238E27FC236}">
                <a16:creationId xmlns:a16="http://schemas.microsoft.com/office/drawing/2014/main" id="{0EEAF72B-8934-A899-E2BD-ECFE581171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LARK Lab RL Seminar Week 1 03/18-2025</a:t>
            </a:r>
          </a:p>
        </p:txBody>
      </p:sp>
      <p:sp>
        <p:nvSpPr>
          <p:cNvPr id="6" name="Slide Number Placeholder 5">
            <a:extLst>
              <a:ext uri="{FF2B5EF4-FFF2-40B4-BE49-F238E27FC236}">
                <a16:creationId xmlns:a16="http://schemas.microsoft.com/office/drawing/2014/main" id="{4FDA01CF-4F85-FB69-2167-9A8CABB08E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3BAA751-6B78-5949-AC9A-8934F734A86B}" type="slidenum">
              <a:rPr lang="en-US" smtClean="0"/>
              <a:t>‹#›</a:t>
            </a:fld>
            <a:endParaRPr lang="en-US"/>
          </a:p>
        </p:txBody>
      </p:sp>
    </p:spTree>
    <p:extLst>
      <p:ext uri="{BB962C8B-B14F-4D97-AF65-F5344CB8AC3E}">
        <p14:creationId xmlns:p14="http://schemas.microsoft.com/office/powerpoint/2010/main" val="37816622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rail.eecs.berkeley.edu/deeprlcourse/" TargetMode="External"/><Relationship Id="rId2" Type="http://schemas.openxmlformats.org/officeDocument/2006/relationships/hyperlink" Target="https://web.stanford.edu/class/cs234/index.html" TargetMode="External"/><Relationship Id="rId1" Type="http://schemas.openxmlformats.org/officeDocument/2006/relationships/slideLayout" Target="../slideLayouts/slideLayout2.xml"/><Relationship Id="rId5" Type="http://schemas.openxmlformats.org/officeDocument/2006/relationships/hyperlink" Target="https://www.davidsilver.uk/teaching/" TargetMode="External"/><Relationship Id="rId4" Type="http://schemas.openxmlformats.org/officeDocument/2006/relationships/hyperlink" Target="https://cs224r.stanford.edu/" TargetMode="Externa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42264-372D-223A-2C54-0D3D27391830}"/>
              </a:ext>
            </a:extLst>
          </p:cNvPr>
          <p:cNvSpPr>
            <a:spLocks noGrp="1"/>
          </p:cNvSpPr>
          <p:nvPr>
            <p:ph type="ctrTitle"/>
          </p:nvPr>
        </p:nvSpPr>
        <p:spPr/>
        <p:txBody>
          <a:bodyPr/>
          <a:lstStyle/>
          <a:p>
            <a:r>
              <a:rPr lang="en-US" dirty="0"/>
              <a:t>Introduction to Reinforcement Learning</a:t>
            </a:r>
          </a:p>
        </p:txBody>
      </p:sp>
      <p:sp>
        <p:nvSpPr>
          <p:cNvPr id="3" name="Subtitle 2">
            <a:extLst>
              <a:ext uri="{FF2B5EF4-FFF2-40B4-BE49-F238E27FC236}">
                <a16:creationId xmlns:a16="http://schemas.microsoft.com/office/drawing/2014/main" id="{2C48B4AE-301E-CA48-ABE7-D0463602675F}"/>
              </a:ext>
            </a:extLst>
          </p:cNvPr>
          <p:cNvSpPr>
            <a:spLocks noGrp="1"/>
          </p:cNvSpPr>
          <p:nvPr>
            <p:ph type="subTitle" idx="1"/>
          </p:nvPr>
        </p:nvSpPr>
        <p:spPr/>
        <p:txBody>
          <a:bodyPr/>
          <a:lstStyle/>
          <a:p>
            <a:r>
              <a:rPr lang="en-US" dirty="0"/>
              <a:t>LARK Lab RL Reading Seminar Week 1</a:t>
            </a:r>
          </a:p>
          <a:p>
            <a:r>
              <a:rPr lang="en-US" dirty="0"/>
              <a:t>March 18, 2025 </a:t>
            </a:r>
          </a:p>
          <a:p>
            <a:r>
              <a:rPr lang="en-US" dirty="0"/>
              <a:t>Slides will be available on </a:t>
            </a:r>
            <a:r>
              <a:rPr lang="en-US" dirty="0" err="1"/>
              <a:t>github</a:t>
            </a:r>
            <a:r>
              <a:rPr lang="en-US" dirty="0"/>
              <a:t> repo</a:t>
            </a:r>
          </a:p>
        </p:txBody>
      </p:sp>
      <p:sp>
        <p:nvSpPr>
          <p:cNvPr id="4" name="Footer Placeholder 3">
            <a:extLst>
              <a:ext uri="{FF2B5EF4-FFF2-40B4-BE49-F238E27FC236}">
                <a16:creationId xmlns:a16="http://schemas.microsoft.com/office/drawing/2014/main" id="{314CD55E-07D8-3772-0C24-2769295906A2}"/>
              </a:ext>
            </a:extLst>
          </p:cNvPr>
          <p:cNvSpPr>
            <a:spLocks noGrp="1"/>
          </p:cNvSpPr>
          <p:nvPr>
            <p:ph type="ftr" sz="quarter" idx="11"/>
          </p:nvPr>
        </p:nvSpPr>
        <p:spPr/>
        <p:txBody>
          <a:bodyPr/>
          <a:lstStyle/>
          <a:p>
            <a:r>
              <a:rPr lang="en-US"/>
              <a:t>LARK Lab RL Seminar Week 1 03/18-2025</a:t>
            </a:r>
          </a:p>
        </p:txBody>
      </p:sp>
    </p:spTree>
    <p:extLst>
      <p:ext uri="{BB962C8B-B14F-4D97-AF65-F5344CB8AC3E}">
        <p14:creationId xmlns:p14="http://schemas.microsoft.com/office/powerpoint/2010/main" val="2500668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F627A-5634-2812-ED33-23D907885942}"/>
              </a:ext>
            </a:extLst>
          </p:cNvPr>
          <p:cNvSpPr>
            <a:spLocks noGrp="1"/>
          </p:cNvSpPr>
          <p:nvPr>
            <p:ph type="title"/>
          </p:nvPr>
        </p:nvSpPr>
        <p:spPr/>
        <p:txBody>
          <a:bodyPr/>
          <a:lstStyle/>
          <a:p>
            <a:r>
              <a:rPr lang="en-US" dirty="0"/>
              <a:t>What we will cover in the next few weeks </a:t>
            </a:r>
          </a:p>
        </p:txBody>
      </p:sp>
      <p:sp>
        <p:nvSpPr>
          <p:cNvPr id="3" name="Content Placeholder 2">
            <a:extLst>
              <a:ext uri="{FF2B5EF4-FFF2-40B4-BE49-F238E27FC236}">
                <a16:creationId xmlns:a16="http://schemas.microsoft.com/office/drawing/2014/main" id="{429F612C-0A10-2CB6-8C28-1A8F81F86096}"/>
              </a:ext>
            </a:extLst>
          </p:cNvPr>
          <p:cNvSpPr>
            <a:spLocks noGrp="1"/>
          </p:cNvSpPr>
          <p:nvPr>
            <p:ph idx="1"/>
          </p:nvPr>
        </p:nvSpPr>
        <p:spPr>
          <a:xfrm>
            <a:off x="838200" y="1553777"/>
            <a:ext cx="10515600" cy="4351338"/>
          </a:xfrm>
        </p:spPr>
        <p:txBody>
          <a:bodyPr>
            <a:normAutofit lnSpcReduction="10000"/>
          </a:bodyPr>
          <a:lstStyle/>
          <a:p>
            <a:r>
              <a:rPr lang="en-US" b="1" dirty="0"/>
              <a:t>Introduction to Reinforcement Learning</a:t>
            </a:r>
            <a:r>
              <a:rPr lang="en-US" dirty="0"/>
              <a:t> – Understanding agents, environments, rewards, and policies.</a:t>
            </a:r>
          </a:p>
          <a:p>
            <a:r>
              <a:rPr lang="en-US" b="1" dirty="0"/>
              <a:t>Multi-Armed Bandits</a:t>
            </a:r>
            <a:r>
              <a:rPr lang="en-US" dirty="0"/>
              <a:t> – The simplest form of RL, balancing exploration vs. exploitation.</a:t>
            </a:r>
          </a:p>
          <a:p>
            <a:r>
              <a:rPr lang="en-US" b="1" dirty="0"/>
              <a:t>Markov Decision Processes (MDPs)</a:t>
            </a:r>
            <a:r>
              <a:rPr lang="en-US" dirty="0"/>
              <a:t> – The mathematical foundation of RL</a:t>
            </a:r>
          </a:p>
          <a:p>
            <a:r>
              <a:rPr lang="en-US" b="1" dirty="0"/>
              <a:t>Dynamic Programming</a:t>
            </a:r>
            <a:r>
              <a:rPr lang="en-US" dirty="0"/>
              <a:t> – Solving MDPs with value iteration and policy iteration.</a:t>
            </a:r>
          </a:p>
          <a:p>
            <a:r>
              <a:rPr lang="en-US" b="1" dirty="0"/>
              <a:t>Monte Carlo Methods</a:t>
            </a:r>
            <a:r>
              <a:rPr lang="en-US" dirty="0"/>
              <a:t> – Learning from experience without a model of the environment.</a:t>
            </a:r>
          </a:p>
        </p:txBody>
      </p:sp>
      <p:sp>
        <p:nvSpPr>
          <p:cNvPr id="4" name="TextBox 3">
            <a:extLst>
              <a:ext uri="{FF2B5EF4-FFF2-40B4-BE49-F238E27FC236}">
                <a16:creationId xmlns:a16="http://schemas.microsoft.com/office/drawing/2014/main" id="{85C3C7DB-F1F6-2464-99CC-71F66425D2BA}"/>
              </a:ext>
            </a:extLst>
          </p:cNvPr>
          <p:cNvSpPr txBox="1"/>
          <p:nvPr/>
        </p:nvSpPr>
        <p:spPr>
          <a:xfrm>
            <a:off x="4510216" y="5905115"/>
            <a:ext cx="2716000" cy="369332"/>
          </a:xfrm>
          <a:prstGeom prst="rect">
            <a:avLst/>
          </a:prstGeom>
          <a:noFill/>
        </p:spPr>
        <p:txBody>
          <a:bodyPr wrap="none" rtlCol="0">
            <a:spAutoFit/>
          </a:bodyPr>
          <a:lstStyle/>
          <a:p>
            <a:r>
              <a:rPr lang="en-US" b="1" i="1" dirty="0">
                <a:solidFill>
                  <a:schemeClr val="accent6">
                    <a:lumMod val="75000"/>
                  </a:schemeClr>
                </a:solidFill>
              </a:rPr>
              <a:t>The Five Core Chapters! </a:t>
            </a:r>
          </a:p>
        </p:txBody>
      </p:sp>
      <p:sp>
        <p:nvSpPr>
          <p:cNvPr id="5" name="Footer Placeholder 4">
            <a:extLst>
              <a:ext uri="{FF2B5EF4-FFF2-40B4-BE49-F238E27FC236}">
                <a16:creationId xmlns:a16="http://schemas.microsoft.com/office/drawing/2014/main" id="{5A7EAE3C-FDCD-8B87-D31B-D38732F3355A}"/>
              </a:ext>
            </a:extLst>
          </p:cNvPr>
          <p:cNvSpPr>
            <a:spLocks noGrp="1"/>
          </p:cNvSpPr>
          <p:nvPr>
            <p:ph type="ftr" sz="quarter" idx="11"/>
          </p:nvPr>
        </p:nvSpPr>
        <p:spPr/>
        <p:txBody>
          <a:bodyPr/>
          <a:lstStyle/>
          <a:p>
            <a:r>
              <a:rPr lang="en-US"/>
              <a:t>LARK Lab RL Seminar Week 1 03/18-2025</a:t>
            </a:r>
          </a:p>
        </p:txBody>
      </p:sp>
    </p:spTree>
    <p:extLst>
      <p:ext uri="{BB962C8B-B14F-4D97-AF65-F5344CB8AC3E}">
        <p14:creationId xmlns:p14="http://schemas.microsoft.com/office/powerpoint/2010/main" val="2971376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A4E777-2196-D0F2-0AB6-187C2BC5FA71}"/>
              </a:ext>
            </a:extLst>
          </p:cNvPr>
          <p:cNvSpPr>
            <a:spLocks noGrp="1"/>
          </p:cNvSpPr>
          <p:nvPr>
            <p:ph idx="1"/>
          </p:nvPr>
        </p:nvSpPr>
        <p:spPr>
          <a:xfrm>
            <a:off x="838200" y="2010976"/>
            <a:ext cx="10515600" cy="4351338"/>
          </a:xfrm>
        </p:spPr>
        <p:txBody>
          <a:bodyPr/>
          <a:lstStyle/>
          <a:p>
            <a:r>
              <a:rPr lang="en-US" dirty="0"/>
              <a:t>Q-learning and Deep Q Learning</a:t>
            </a:r>
          </a:p>
          <a:p>
            <a:r>
              <a:rPr lang="en-US" dirty="0"/>
              <a:t>REINFORCE </a:t>
            </a:r>
          </a:p>
          <a:p>
            <a:r>
              <a:rPr lang="en-US" dirty="0"/>
              <a:t>Advantage Actor-Critic (A2C)</a:t>
            </a:r>
          </a:p>
        </p:txBody>
      </p:sp>
      <p:sp>
        <p:nvSpPr>
          <p:cNvPr id="4" name="Title 1">
            <a:extLst>
              <a:ext uri="{FF2B5EF4-FFF2-40B4-BE49-F238E27FC236}">
                <a16:creationId xmlns:a16="http://schemas.microsoft.com/office/drawing/2014/main" id="{C8D814D3-A85A-C4FC-BF20-39B31647E6F9}"/>
              </a:ext>
            </a:extLst>
          </p:cNvPr>
          <p:cNvSpPr>
            <a:spLocks noGrp="1"/>
          </p:cNvSpPr>
          <p:nvPr>
            <p:ph type="title"/>
          </p:nvPr>
        </p:nvSpPr>
        <p:spPr>
          <a:xfrm>
            <a:off x="838200" y="365125"/>
            <a:ext cx="11209638" cy="1325563"/>
          </a:xfrm>
        </p:spPr>
        <p:txBody>
          <a:bodyPr/>
          <a:lstStyle/>
          <a:p>
            <a:r>
              <a:rPr lang="en-US" dirty="0"/>
              <a:t>What we hope to cover – classical but advanced algorithms </a:t>
            </a:r>
          </a:p>
        </p:txBody>
      </p:sp>
      <p:sp>
        <p:nvSpPr>
          <p:cNvPr id="5" name="TextBox 4">
            <a:extLst>
              <a:ext uri="{FF2B5EF4-FFF2-40B4-BE49-F238E27FC236}">
                <a16:creationId xmlns:a16="http://schemas.microsoft.com/office/drawing/2014/main" id="{F5487A82-C06D-3036-3F70-3C18DFE4B19C}"/>
              </a:ext>
            </a:extLst>
          </p:cNvPr>
          <p:cNvSpPr txBox="1"/>
          <p:nvPr/>
        </p:nvSpPr>
        <p:spPr>
          <a:xfrm>
            <a:off x="4510216" y="5905115"/>
            <a:ext cx="2003754" cy="369332"/>
          </a:xfrm>
          <a:prstGeom prst="rect">
            <a:avLst/>
          </a:prstGeom>
          <a:noFill/>
        </p:spPr>
        <p:txBody>
          <a:bodyPr wrap="none" rtlCol="0">
            <a:spAutoFit/>
          </a:bodyPr>
          <a:lstStyle/>
          <a:p>
            <a:r>
              <a:rPr lang="en-US" b="1" i="1" dirty="0">
                <a:solidFill>
                  <a:schemeClr val="accent6">
                    <a:lumMod val="75000"/>
                  </a:schemeClr>
                </a:solidFill>
              </a:rPr>
              <a:t>If time permits … </a:t>
            </a:r>
          </a:p>
        </p:txBody>
      </p:sp>
      <p:sp>
        <p:nvSpPr>
          <p:cNvPr id="6" name="Footer Placeholder 5">
            <a:extLst>
              <a:ext uri="{FF2B5EF4-FFF2-40B4-BE49-F238E27FC236}">
                <a16:creationId xmlns:a16="http://schemas.microsoft.com/office/drawing/2014/main" id="{73CF3B21-8A2E-81C7-8817-EC0FFDB85F44}"/>
              </a:ext>
            </a:extLst>
          </p:cNvPr>
          <p:cNvSpPr>
            <a:spLocks noGrp="1"/>
          </p:cNvSpPr>
          <p:nvPr>
            <p:ph type="ftr" sz="quarter" idx="11"/>
          </p:nvPr>
        </p:nvSpPr>
        <p:spPr/>
        <p:txBody>
          <a:bodyPr/>
          <a:lstStyle/>
          <a:p>
            <a:r>
              <a:rPr lang="en-US"/>
              <a:t>LARK Lab RL Seminar Week 1 03/18-2025</a:t>
            </a:r>
          </a:p>
        </p:txBody>
      </p:sp>
    </p:spTree>
    <p:extLst>
      <p:ext uri="{BB962C8B-B14F-4D97-AF65-F5344CB8AC3E}">
        <p14:creationId xmlns:p14="http://schemas.microsoft.com/office/powerpoint/2010/main" val="553799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page with black text&#10;&#10;AI-generated content may be incorrect.">
            <a:extLst>
              <a:ext uri="{FF2B5EF4-FFF2-40B4-BE49-F238E27FC236}">
                <a16:creationId xmlns:a16="http://schemas.microsoft.com/office/drawing/2014/main" id="{4D3A87F4-5853-E445-F794-B66860A59F06}"/>
              </a:ext>
            </a:extLst>
          </p:cNvPr>
          <p:cNvPicPr>
            <a:picLocks noChangeAspect="1"/>
          </p:cNvPicPr>
          <p:nvPr/>
        </p:nvPicPr>
        <p:blipFill>
          <a:blip r:embed="rId2"/>
          <a:stretch>
            <a:fillRect/>
          </a:stretch>
        </p:blipFill>
        <p:spPr>
          <a:xfrm>
            <a:off x="739676" y="374494"/>
            <a:ext cx="5163569" cy="6109011"/>
          </a:xfrm>
          <a:prstGeom prst="rect">
            <a:avLst/>
          </a:prstGeom>
        </p:spPr>
      </p:pic>
      <p:pic>
        <p:nvPicPr>
          <p:cNvPr id="9" name="Picture 8" descr="A close-up of a book&#10;&#10;AI-generated content may be incorrect.">
            <a:extLst>
              <a:ext uri="{FF2B5EF4-FFF2-40B4-BE49-F238E27FC236}">
                <a16:creationId xmlns:a16="http://schemas.microsoft.com/office/drawing/2014/main" id="{B3D1BEA2-3D86-F2BB-EF4A-8D47F0681CD5}"/>
              </a:ext>
            </a:extLst>
          </p:cNvPr>
          <p:cNvPicPr>
            <a:picLocks noChangeAspect="1"/>
          </p:cNvPicPr>
          <p:nvPr/>
        </p:nvPicPr>
        <p:blipFill>
          <a:blip r:embed="rId3"/>
          <a:stretch>
            <a:fillRect/>
          </a:stretch>
        </p:blipFill>
        <p:spPr>
          <a:xfrm>
            <a:off x="6445404" y="114232"/>
            <a:ext cx="4583151" cy="6465517"/>
          </a:xfrm>
          <a:prstGeom prst="rect">
            <a:avLst/>
          </a:prstGeom>
        </p:spPr>
      </p:pic>
      <p:sp>
        <p:nvSpPr>
          <p:cNvPr id="10" name="Footer Placeholder 9">
            <a:extLst>
              <a:ext uri="{FF2B5EF4-FFF2-40B4-BE49-F238E27FC236}">
                <a16:creationId xmlns:a16="http://schemas.microsoft.com/office/drawing/2014/main" id="{724DBE8B-BC68-8149-9564-AC1BD5D31FF3}"/>
              </a:ext>
            </a:extLst>
          </p:cNvPr>
          <p:cNvSpPr>
            <a:spLocks noGrp="1"/>
          </p:cNvSpPr>
          <p:nvPr>
            <p:ph type="ftr" sz="quarter" idx="11"/>
          </p:nvPr>
        </p:nvSpPr>
        <p:spPr/>
        <p:txBody>
          <a:bodyPr/>
          <a:lstStyle/>
          <a:p>
            <a:r>
              <a:rPr lang="en-US"/>
              <a:t>LARK Lab RL Seminar Week 1 03/18-2025</a:t>
            </a:r>
          </a:p>
        </p:txBody>
      </p:sp>
    </p:spTree>
    <p:extLst>
      <p:ext uri="{BB962C8B-B14F-4D97-AF65-F5344CB8AC3E}">
        <p14:creationId xmlns:p14="http://schemas.microsoft.com/office/powerpoint/2010/main" val="218307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ook of scientific methods&#10;&#10;AI-generated content may be incorrect.">
            <a:extLst>
              <a:ext uri="{FF2B5EF4-FFF2-40B4-BE49-F238E27FC236}">
                <a16:creationId xmlns:a16="http://schemas.microsoft.com/office/drawing/2014/main" id="{B91A6AFA-1D51-445F-D595-1FC792DB9D6A}"/>
              </a:ext>
            </a:extLst>
          </p:cNvPr>
          <p:cNvPicPr>
            <a:picLocks noChangeAspect="1"/>
          </p:cNvPicPr>
          <p:nvPr/>
        </p:nvPicPr>
        <p:blipFill>
          <a:blip r:embed="rId2"/>
          <a:stretch>
            <a:fillRect/>
          </a:stretch>
        </p:blipFill>
        <p:spPr>
          <a:xfrm>
            <a:off x="1009184" y="323231"/>
            <a:ext cx="4376855" cy="6168828"/>
          </a:xfrm>
          <a:prstGeom prst="rect">
            <a:avLst/>
          </a:prstGeom>
        </p:spPr>
      </p:pic>
      <p:pic>
        <p:nvPicPr>
          <p:cNvPr id="7" name="Picture 6" descr="A page of a book&#10;&#10;AI-generated content may be incorrect.">
            <a:extLst>
              <a:ext uri="{FF2B5EF4-FFF2-40B4-BE49-F238E27FC236}">
                <a16:creationId xmlns:a16="http://schemas.microsoft.com/office/drawing/2014/main" id="{B914B7E6-2E1E-3D47-B632-3617B10DEE17}"/>
              </a:ext>
            </a:extLst>
          </p:cNvPr>
          <p:cNvPicPr>
            <a:picLocks noChangeAspect="1"/>
          </p:cNvPicPr>
          <p:nvPr/>
        </p:nvPicPr>
        <p:blipFill>
          <a:blip r:embed="rId3"/>
          <a:stretch>
            <a:fillRect/>
          </a:stretch>
        </p:blipFill>
        <p:spPr>
          <a:xfrm>
            <a:off x="6185210" y="512802"/>
            <a:ext cx="4506484" cy="5959124"/>
          </a:xfrm>
          <a:prstGeom prst="rect">
            <a:avLst/>
          </a:prstGeom>
        </p:spPr>
      </p:pic>
      <p:sp>
        <p:nvSpPr>
          <p:cNvPr id="8" name="Footer Placeholder 7">
            <a:extLst>
              <a:ext uri="{FF2B5EF4-FFF2-40B4-BE49-F238E27FC236}">
                <a16:creationId xmlns:a16="http://schemas.microsoft.com/office/drawing/2014/main" id="{C5418111-12D8-3064-D8AB-3FE0701F8518}"/>
              </a:ext>
            </a:extLst>
          </p:cNvPr>
          <p:cNvSpPr>
            <a:spLocks noGrp="1"/>
          </p:cNvSpPr>
          <p:nvPr>
            <p:ph type="ftr" sz="quarter" idx="11"/>
          </p:nvPr>
        </p:nvSpPr>
        <p:spPr/>
        <p:txBody>
          <a:bodyPr/>
          <a:lstStyle/>
          <a:p>
            <a:r>
              <a:rPr lang="en-US"/>
              <a:t>LARK Lab RL Seminar Week 1 03/18-2025</a:t>
            </a:r>
          </a:p>
        </p:txBody>
      </p:sp>
    </p:spTree>
    <p:extLst>
      <p:ext uri="{BB962C8B-B14F-4D97-AF65-F5344CB8AC3E}">
        <p14:creationId xmlns:p14="http://schemas.microsoft.com/office/powerpoint/2010/main" val="1650229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age of a book&#10;&#10;AI-generated content may be incorrect.">
            <a:extLst>
              <a:ext uri="{FF2B5EF4-FFF2-40B4-BE49-F238E27FC236}">
                <a16:creationId xmlns:a16="http://schemas.microsoft.com/office/drawing/2014/main" id="{15FA5C9B-F2DE-08F2-36AA-BF065DCD5C85}"/>
              </a:ext>
            </a:extLst>
          </p:cNvPr>
          <p:cNvPicPr>
            <a:picLocks noChangeAspect="1"/>
          </p:cNvPicPr>
          <p:nvPr/>
        </p:nvPicPr>
        <p:blipFill>
          <a:blip r:embed="rId2"/>
          <a:stretch>
            <a:fillRect/>
          </a:stretch>
        </p:blipFill>
        <p:spPr>
          <a:xfrm>
            <a:off x="1226284" y="503895"/>
            <a:ext cx="4790843" cy="6202881"/>
          </a:xfrm>
          <a:prstGeom prst="rect">
            <a:avLst/>
          </a:prstGeom>
        </p:spPr>
      </p:pic>
      <p:pic>
        <p:nvPicPr>
          <p:cNvPr id="7" name="Picture 6" descr="A page of a book&#10;&#10;AI-generated content may be incorrect.">
            <a:extLst>
              <a:ext uri="{FF2B5EF4-FFF2-40B4-BE49-F238E27FC236}">
                <a16:creationId xmlns:a16="http://schemas.microsoft.com/office/drawing/2014/main" id="{5A564F62-384B-75AB-DC71-FC3A75048D81}"/>
              </a:ext>
            </a:extLst>
          </p:cNvPr>
          <p:cNvPicPr>
            <a:picLocks noChangeAspect="1"/>
          </p:cNvPicPr>
          <p:nvPr/>
        </p:nvPicPr>
        <p:blipFill>
          <a:blip r:embed="rId3"/>
          <a:stretch>
            <a:fillRect/>
          </a:stretch>
        </p:blipFill>
        <p:spPr>
          <a:xfrm>
            <a:off x="6092038" y="503895"/>
            <a:ext cx="4873678" cy="4302281"/>
          </a:xfrm>
          <a:prstGeom prst="rect">
            <a:avLst/>
          </a:prstGeom>
        </p:spPr>
      </p:pic>
      <p:sp>
        <p:nvSpPr>
          <p:cNvPr id="8" name="Footer Placeholder 7">
            <a:extLst>
              <a:ext uri="{FF2B5EF4-FFF2-40B4-BE49-F238E27FC236}">
                <a16:creationId xmlns:a16="http://schemas.microsoft.com/office/drawing/2014/main" id="{AD273178-776D-9C99-FCE7-0167C7505059}"/>
              </a:ext>
            </a:extLst>
          </p:cNvPr>
          <p:cNvSpPr>
            <a:spLocks noGrp="1"/>
          </p:cNvSpPr>
          <p:nvPr>
            <p:ph type="ftr" sz="quarter" idx="11"/>
          </p:nvPr>
        </p:nvSpPr>
        <p:spPr/>
        <p:txBody>
          <a:bodyPr/>
          <a:lstStyle/>
          <a:p>
            <a:r>
              <a:rPr lang="en-US"/>
              <a:t>LARK Lab RL Seminar Week 1 03/18-2025</a:t>
            </a:r>
          </a:p>
        </p:txBody>
      </p:sp>
    </p:spTree>
    <p:extLst>
      <p:ext uri="{BB962C8B-B14F-4D97-AF65-F5344CB8AC3E}">
        <p14:creationId xmlns:p14="http://schemas.microsoft.com/office/powerpoint/2010/main" val="3772091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508C8-710F-311D-8DD9-45C1B3122613}"/>
              </a:ext>
            </a:extLst>
          </p:cNvPr>
          <p:cNvSpPr>
            <a:spLocks noGrp="1"/>
          </p:cNvSpPr>
          <p:nvPr>
            <p:ph type="title"/>
          </p:nvPr>
        </p:nvSpPr>
        <p:spPr/>
        <p:txBody>
          <a:bodyPr/>
          <a:lstStyle/>
          <a:p>
            <a:r>
              <a:rPr lang="en-US" dirty="0"/>
              <a:t>We will follow the flow of this book</a:t>
            </a:r>
          </a:p>
        </p:txBody>
      </p:sp>
      <p:pic>
        <p:nvPicPr>
          <p:cNvPr id="2050" name="Picture 2" descr="Building A Strong Foundation | Greater Lighthouse">
            <a:extLst>
              <a:ext uri="{FF2B5EF4-FFF2-40B4-BE49-F238E27FC236}">
                <a16:creationId xmlns:a16="http://schemas.microsoft.com/office/drawing/2014/main" id="{541D6465-C13B-E85B-EB34-E6A695BECA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3802" y="2333432"/>
            <a:ext cx="508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8F564B2-F39B-36E5-5260-459C75D74770}"/>
              </a:ext>
            </a:extLst>
          </p:cNvPr>
          <p:cNvSpPr txBox="1"/>
          <p:nvPr/>
        </p:nvSpPr>
        <p:spPr>
          <a:xfrm>
            <a:off x="838200" y="1992467"/>
            <a:ext cx="5080000" cy="3539430"/>
          </a:xfrm>
          <a:prstGeom prst="rect">
            <a:avLst/>
          </a:prstGeom>
          <a:noFill/>
        </p:spPr>
        <p:txBody>
          <a:bodyPr wrap="square">
            <a:spAutoFit/>
          </a:bodyPr>
          <a:lstStyle/>
          <a:p>
            <a:pPr>
              <a:buFont typeface="Arial" panose="020B0604020202020204" pitchFamily="34" charset="0"/>
              <a:buChar char="•"/>
            </a:pPr>
            <a:r>
              <a:rPr lang="en-US" sz="2800" dirty="0"/>
              <a:t> We will focus on </a:t>
            </a:r>
            <a:r>
              <a:rPr lang="en-US" sz="2800" b="1" dirty="0"/>
              <a:t>fundamental RL concepts and classical algorithms</a:t>
            </a:r>
            <a:r>
              <a:rPr lang="en-US" sz="2800" dirty="0"/>
              <a:t> that form the backbone of modern RL.</a:t>
            </a:r>
          </a:p>
          <a:p>
            <a:pPr>
              <a:buFont typeface="Arial" panose="020B0604020202020204" pitchFamily="34" charset="0"/>
              <a:buChar char="•"/>
            </a:pPr>
            <a:r>
              <a:rPr lang="en-US" sz="2800" dirty="0"/>
              <a:t> With a solid understanding, we can later explore how these concepts extend to </a:t>
            </a:r>
            <a:r>
              <a:rPr lang="en-US" sz="2800" b="1" dirty="0"/>
              <a:t>state-of-the-art RL research</a:t>
            </a:r>
            <a:r>
              <a:rPr lang="en-US" sz="2800" dirty="0"/>
              <a:t>.</a:t>
            </a:r>
          </a:p>
        </p:txBody>
      </p:sp>
      <p:sp>
        <p:nvSpPr>
          <p:cNvPr id="6" name="Footer Placeholder 5">
            <a:extLst>
              <a:ext uri="{FF2B5EF4-FFF2-40B4-BE49-F238E27FC236}">
                <a16:creationId xmlns:a16="http://schemas.microsoft.com/office/drawing/2014/main" id="{36656452-0B09-B4C8-0C40-717A935D0DA5}"/>
              </a:ext>
            </a:extLst>
          </p:cNvPr>
          <p:cNvSpPr>
            <a:spLocks noGrp="1"/>
          </p:cNvSpPr>
          <p:nvPr>
            <p:ph type="ftr" sz="quarter" idx="11"/>
          </p:nvPr>
        </p:nvSpPr>
        <p:spPr/>
        <p:txBody>
          <a:bodyPr/>
          <a:lstStyle/>
          <a:p>
            <a:r>
              <a:rPr lang="en-US"/>
              <a:t>LARK Lab RL Seminar Week 1 03/18-2025</a:t>
            </a:r>
          </a:p>
        </p:txBody>
      </p:sp>
    </p:spTree>
    <p:extLst>
      <p:ext uri="{BB962C8B-B14F-4D97-AF65-F5344CB8AC3E}">
        <p14:creationId xmlns:p14="http://schemas.microsoft.com/office/powerpoint/2010/main" val="3354444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86D41-92D6-078C-933E-C6A1FFE4B558}"/>
              </a:ext>
            </a:extLst>
          </p:cNvPr>
          <p:cNvSpPr>
            <a:spLocks noGrp="1"/>
          </p:cNvSpPr>
          <p:nvPr>
            <p:ph type="title"/>
          </p:nvPr>
        </p:nvSpPr>
        <p:spPr/>
        <p:txBody>
          <a:bodyPr/>
          <a:lstStyle/>
          <a:p>
            <a:r>
              <a:rPr lang="en-US" dirty="0"/>
              <a:t>What we </a:t>
            </a:r>
            <a:r>
              <a:rPr lang="en-US" b="1" dirty="0">
                <a:solidFill>
                  <a:srgbClr val="FF0000"/>
                </a:solidFill>
              </a:rPr>
              <a:t>won’t</a:t>
            </a:r>
            <a:r>
              <a:rPr lang="en-US" dirty="0"/>
              <a:t> cover  -- at least not within these weeks </a:t>
            </a:r>
          </a:p>
        </p:txBody>
      </p:sp>
      <p:sp>
        <p:nvSpPr>
          <p:cNvPr id="3" name="Content Placeholder 2">
            <a:extLst>
              <a:ext uri="{FF2B5EF4-FFF2-40B4-BE49-F238E27FC236}">
                <a16:creationId xmlns:a16="http://schemas.microsoft.com/office/drawing/2014/main" id="{469211DF-63C4-71D6-53EA-D549BCE5F1E0}"/>
              </a:ext>
            </a:extLst>
          </p:cNvPr>
          <p:cNvSpPr>
            <a:spLocks noGrp="1"/>
          </p:cNvSpPr>
          <p:nvPr>
            <p:ph idx="1"/>
          </p:nvPr>
        </p:nvSpPr>
        <p:spPr>
          <a:xfrm>
            <a:off x="838200" y="2141537"/>
            <a:ext cx="10515600" cy="4351338"/>
          </a:xfrm>
        </p:spPr>
        <p:txBody>
          <a:bodyPr/>
          <a:lstStyle/>
          <a:p>
            <a:r>
              <a:rPr lang="en-US" dirty="0"/>
              <a:t>We won’t dive into the </a:t>
            </a:r>
            <a:r>
              <a:rPr lang="en-US" b="1" dirty="0"/>
              <a:t>latest RL papers</a:t>
            </a:r>
            <a:r>
              <a:rPr lang="en-US" dirty="0"/>
              <a:t> from </a:t>
            </a:r>
            <a:r>
              <a:rPr lang="en-US" dirty="0" err="1"/>
              <a:t>NeurIPS</a:t>
            </a:r>
            <a:r>
              <a:rPr lang="en-US" dirty="0"/>
              <a:t>, ICML, or ICLR (yet).</a:t>
            </a:r>
          </a:p>
          <a:p>
            <a:r>
              <a:rPr lang="en-US" dirty="0"/>
              <a:t>No deep dive into RLHF (also DPO, </a:t>
            </a:r>
            <a:r>
              <a:rPr lang="en-US" dirty="0" err="1"/>
              <a:t>etc</a:t>
            </a:r>
            <a:r>
              <a:rPr lang="en-US" dirty="0"/>
              <a:t>) used in LLMs like ChatGPT</a:t>
            </a:r>
          </a:p>
          <a:p>
            <a:r>
              <a:rPr lang="en-US" dirty="0"/>
              <a:t>We won’t cover </a:t>
            </a:r>
            <a:r>
              <a:rPr lang="en-US" b="1" dirty="0"/>
              <a:t>advanced multi-agent RL</a:t>
            </a:r>
            <a:r>
              <a:rPr lang="en-US" dirty="0"/>
              <a:t> or </a:t>
            </a:r>
            <a:r>
              <a:rPr lang="en-US" b="1" dirty="0"/>
              <a:t>RL in large-scale real-world applications</a:t>
            </a:r>
            <a:r>
              <a:rPr lang="en-US" dirty="0"/>
              <a:t> right away.</a:t>
            </a:r>
          </a:p>
          <a:p>
            <a:r>
              <a:rPr lang="en-US" dirty="0"/>
              <a:t>Topics like </a:t>
            </a:r>
            <a:r>
              <a:rPr lang="en-US" b="1" dirty="0"/>
              <a:t>Meta-RL, World Models, or Decision Transformers</a:t>
            </a:r>
            <a:r>
              <a:rPr lang="en-US" dirty="0"/>
              <a:t> are beyond our initial scope.</a:t>
            </a:r>
          </a:p>
        </p:txBody>
      </p:sp>
      <p:sp>
        <p:nvSpPr>
          <p:cNvPr id="4" name="TextBox 3">
            <a:extLst>
              <a:ext uri="{FF2B5EF4-FFF2-40B4-BE49-F238E27FC236}">
                <a16:creationId xmlns:a16="http://schemas.microsoft.com/office/drawing/2014/main" id="{26ECB82E-AEC8-7FC6-CBB3-77C1DC701C3B}"/>
              </a:ext>
            </a:extLst>
          </p:cNvPr>
          <p:cNvSpPr txBox="1"/>
          <p:nvPr/>
        </p:nvSpPr>
        <p:spPr>
          <a:xfrm>
            <a:off x="838200" y="1690688"/>
            <a:ext cx="5619295" cy="369332"/>
          </a:xfrm>
          <a:prstGeom prst="rect">
            <a:avLst/>
          </a:prstGeom>
          <a:noFill/>
        </p:spPr>
        <p:txBody>
          <a:bodyPr wrap="none" rtlCol="0">
            <a:spAutoFit/>
          </a:bodyPr>
          <a:lstStyle/>
          <a:p>
            <a:r>
              <a:rPr lang="en-US" b="1" i="1" dirty="0">
                <a:solidFill>
                  <a:srgbClr val="FF0000"/>
                </a:solidFill>
              </a:rPr>
              <a:t>Most Recent RL Papers &amp; Cutting-Edge Applications </a:t>
            </a:r>
          </a:p>
        </p:txBody>
      </p:sp>
      <p:sp>
        <p:nvSpPr>
          <p:cNvPr id="5" name="TextBox 4">
            <a:extLst>
              <a:ext uri="{FF2B5EF4-FFF2-40B4-BE49-F238E27FC236}">
                <a16:creationId xmlns:a16="http://schemas.microsoft.com/office/drawing/2014/main" id="{B857F361-2EE3-A955-7922-307C65AB0C70}"/>
              </a:ext>
            </a:extLst>
          </p:cNvPr>
          <p:cNvSpPr txBox="1"/>
          <p:nvPr/>
        </p:nvSpPr>
        <p:spPr>
          <a:xfrm>
            <a:off x="949411" y="5846544"/>
            <a:ext cx="10109886" cy="646331"/>
          </a:xfrm>
          <a:prstGeom prst="rect">
            <a:avLst/>
          </a:prstGeom>
          <a:noFill/>
        </p:spPr>
        <p:txBody>
          <a:bodyPr wrap="square" rtlCol="0">
            <a:spAutoFit/>
          </a:bodyPr>
          <a:lstStyle/>
          <a:p>
            <a:r>
              <a:rPr lang="en-US" b="1" i="1" dirty="0">
                <a:solidFill>
                  <a:schemeClr val="accent6">
                    <a:lumMod val="75000"/>
                  </a:schemeClr>
                </a:solidFill>
              </a:rPr>
              <a:t>Once we have covered all the important and foundational topics, we can have a new reading session dedicated to interesting RL algorithms!  -- probably RL Seminar V3.0</a:t>
            </a:r>
          </a:p>
        </p:txBody>
      </p:sp>
      <p:sp>
        <p:nvSpPr>
          <p:cNvPr id="6" name="Footer Placeholder 5">
            <a:extLst>
              <a:ext uri="{FF2B5EF4-FFF2-40B4-BE49-F238E27FC236}">
                <a16:creationId xmlns:a16="http://schemas.microsoft.com/office/drawing/2014/main" id="{A3755234-C674-0FC1-6BBB-C44B9F84C204}"/>
              </a:ext>
            </a:extLst>
          </p:cNvPr>
          <p:cNvSpPr>
            <a:spLocks noGrp="1"/>
          </p:cNvSpPr>
          <p:nvPr>
            <p:ph type="ftr" sz="quarter" idx="11"/>
          </p:nvPr>
        </p:nvSpPr>
        <p:spPr/>
        <p:txBody>
          <a:bodyPr/>
          <a:lstStyle/>
          <a:p>
            <a:r>
              <a:rPr lang="en-US"/>
              <a:t>LARK Lab RL Seminar Week 1 03/18-2025</a:t>
            </a:r>
          </a:p>
        </p:txBody>
      </p:sp>
    </p:spTree>
    <p:extLst>
      <p:ext uri="{BB962C8B-B14F-4D97-AF65-F5344CB8AC3E}">
        <p14:creationId xmlns:p14="http://schemas.microsoft.com/office/powerpoint/2010/main" val="19818746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7CCAB-7E08-EDA3-B1E0-B94205E416FC}"/>
              </a:ext>
            </a:extLst>
          </p:cNvPr>
          <p:cNvSpPr>
            <a:spLocks noGrp="1"/>
          </p:cNvSpPr>
          <p:nvPr>
            <p:ph type="title"/>
          </p:nvPr>
        </p:nvSpPr>
        <p:spPr/>
        <p:txBody>
          <a:bodyPr/>
          <a:lstStyle/>
          <a:p>
            <a:r>
              <a:rPr lang="en-US" dirty="0"/>
              <a:t>Learning Objectives for Today </a:t>
            </a:r>
          </a:p>
        </p:txBody>
      </p:sp>
      <p:sp>
        <p:nvSpPr>
          <p:cNvPr id="3" name="Content Placeholder 2">
            <a:extLst>
              <a:ext uri="{FF2B5EF4-FFF2-40B4-BE49-F238E27FC236}">
                <a16:creationId xmlns:a16="http://schemas.microsoft.com/office/drawing/2014/main" id="{59178CDD-0C0D-B57F-C60B-7050C7DC199A}"/>
              </a:ext>
            </a:extLst>
          </p:cNvPr>
          <p:cNvSpPr>
            <a:spLocks noGrp="1"/>
          </p:cNvSpPr>
          <p:nvPr>
            <p:ph idx="1"/>
          </p:nvPr>
        </p:nvSpPr>
        <p:spPr/>
        <p:txBody>
          <a:bodyPr/>
          <a:lstStyle/>
          <a:p>
            <a:r>
              <a:rPr lang="en-US" dirty="0"/>
              <a:t>RL</a:t>
            </a:r>
          </a:p>
          <a:p>
            <a:pPr lvl="1"/>
            <a:r>
              <a:rPr lang="en-US" dirty="0"/>
              <a:t>RL vs Supervised Learning vs Unsupervised Learning</a:t>
            </a:r>
          </a:p>
          <a:p>
            <a:r>
              <a:rPr lang="en-US" dirty="0"/>
              <a:t>Elements of RL</a:t>
            </a:r>
          </a:p>
          <a:p>
            <a:pPr lvl="1"/>
            <a:r>
              <a:rPr lang="en-US" dirty="0"/>
              <a:t>Agent, Environment, State, Action</a:t>
            </a:r>
          </a:p>
          <a:p>
            <a:pPr lvl="1"/>
            <a:r>
              <a:rPr lang="en-US" dirty="0"/>
              <a:t>policy, reward, value function, model of the environment</a:t>
            </a:r>
          </a:p>
        </p:txBody>
      </p:sp>
      <p:sp>
        <p:nvSpPr>
          <p:cNvPr id="4" name="Footer Placeholder 3">
            <a:extLst>
              <a:ext uri="{FF2B5EF4-FFF2-40B4-BE49-F238E27FC236}">
                <a16:creationId xmlns:a16="http://schemas.microsoft.com/office/drawing/2014/main" id="{5E693F08-829A-62CA-950E-4B699B2B5288}"/>
              </a:ext>
            </a:extLst>
          </p:cNvPr>
          <p:cNvSpPr>
            <a:spLocks noGrp="1"/>
          </p:cNvSpPr>
          <p:nvPr>
            <p:ph type="ftr" sz="quarter" idx="11"/>
          </p:nvPr>
        </p:nvSpPr>
        <p:spPr/>
        <p:txBody>
          <a:bodyPr/>
          <a:lstStyle/>
          <a:p>
            <a:r>
              <a:rPr lang="en-US"/>
              <a:t>LARK Lab RL Seminar Week 1 03/18-2025</a:t>
            </a:r>
          </a:p>
        </p:txBody>
      </p:sp>
    </p:spTree>
    <p:extLst>
      <p:ext uri="{BB962C8B-B14F-4D97-AF65-F5344CB8AC3E}">
        <p14:creationId xmlns:p14="http://schemas.microsoft.com/office/powerpoint/2010/main" val="4041907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4235C-8E92-E2A1-1BFC-FC7F6174927D}"/>
              </a:ext>
            </a:extLst>
          </p:cNvPr>
          <p:cNvSpPr>
            <a:spLocks noGrp="1"/>
          </p:cNvSpPr>
          <p:nvPr>
            <p:ph type="title"/>
          </p:nvPr>
        </p:nvSpPr>
        <p:spPr/>
        <p:txBody>
          <a:bodyPr/>
          <a:lstStyle/>
          <a:p>
            <a:r>
              <a:rPr lang="en-US" dirty="0"/>
              <a:t>RL</a:t>
            </a:r>
          </a:p>
        </p:txBody>
      </p:sp>
      <p:sp>
        <p:nvSpPr>
          <p:cNvPr id="3" name="Content Placeholder 2">
            <a:extLst>
              <a:ext uri="{FF2B5EF4-FFF2-40B4-BE49-F238E27FC236}">
                <a16:creationId xmlns:a16="http://schemas.microsoft.com/office/drawing/2014/main" id="{F8C1FE57-1A60-EDB7-E496-B70949CAD5BA}"/>
              </a:ext>
            </a:extLst>
          </p:cNvPr>
          <p:cNvSpPr>
            <a:spLocks noGrp="1"/>
          </p:cNvSpPr>
          <p:nvPr>
            <p:ph idx="1"/>
          </p:nvPr>
        </p:nvSpPr>
        <p:spPr/>
        <p:txBody>
          <a:bodyPr/>
          <a:lstStyle/>
          <a:p>
            <a:r>
              <a:rPr lang="en-US" dirty="0"/>
              <a:t>Def: Learning what to do – how to map situations to actions – to maximize a number of reward signals. </a:t>
            </a:r>
          </a:p>
        </p:txBody>
      </p:sp>
      <p:sp>
        <p:nvSpPr>
          <p:cNvPr id="5" name="TextBox 4">
            <a:extLst>
              <a:ext uri="{FF2B5EF4-FFF2-40B4-BE49-F238E27FC236}">
                <a16:creationId xmlns:a16="http://schemas.microsoft.com/office/drawing/2014/main" id="{C6DE38E1-682C-ED17-17FA-5376E304D5CA}"/>
              </a:ext>
            </a:extLst>
          </p:cNvPr>
          <p:cNvSpPr txBox="1"/>
          <p:nvPr/>
        </p:nvSpPr>
        <p:spPr>
          <a:xfrm>
            <a:off x="2621177" y="3031798"/>
            <a:ext cx="6949645" cy="1938992"/>
          </a:xfrm>
          <a:prstGeom prst="rect">
            <a:avLst/>
          </a:prstGeom>
          <a:noFill/>
        </p:spPr>
        <p:txBody>
          <a:bodyPr wrap="square">
            <a:spAutoFit/>
          </a:bodyPr>
          <a:lstStyle/>
          <a:p>
            <a:r>
              <a:rPr lang="en-US" sz="2400" i="1" dirty="0">
                <a:effectLst/>
                <a:highlight>
                  <a:srgbClr val="FFFF00"/>
                </a:highlight>
                <a:latin typeface="CMR10"/>
              </a:rPr>
              <a:t>“A learning agent must be able to sense the state of its environment to some extent and must be able to take actions that a</a:t>
            </a:r>
            <a:r>
              <a:rPr lang="en-US" sz="2400" i="1" dirty="0">
                <a:highlight>
                  <a:srgbClr val="FFFF00"/>
                </a:highlight>
                <a:latin typeface="CMR10"/>
              </a:rPr>
              <a:t>ffect</a:t>
            </a:r>
            <a:r>
              <a:rPr lang="en-US" sz="2400" i="1" dirty="0">
                <a:effectLst/>
                <a:highlight>
                  <a:srgbClr val="FFFF00"/>
                </a:highlight>
                <a:latin typeface="CMR10"/>
              </a:rPr>
              <a:t> the state. The agent also must have a goal or goals relating to the state of the environment. “  (Pp. 24)</a:t>
            </a:r>
            <a:endParaRPr lang="en-US" sz="2400" i="1" dirty="0">
              <a:highlight>
                <a:srgbClr val="FFFF00"/>
              </a:highlight>
            </a:endParaRPr>
          </a:p>
        </p:txBody>
      </p:sp>
      <p:sp>
        <p:nvSpPr>
          <p:cNvPr id="6" name="Footer Placeholder 5">
            <a:extLst>
              <a:ext uri="{FF2B5EF4-FFF2-40B4-BE49-F238E27FC236}">
                <a16:creationId xmlns:a16="http://schemas.microsoft.com/office/drawing/2014/main" id="{1EA541D0-4ED8-F57A-F2C4-A46C59B02D0C}"/>
              </a:ext>
            </a:extLst>
          </p:cNvPr>
          <p:cNvSpPr>
            <a:spLocks noGrp="1"/>
          </p:cNvSpPr>
          <p:nvPr>
            <p:ph type="ftr" sz="quarter" idx="11"/>
          </p:nvPr>
        </p:nvSpPr>
        <p:spPr/>
        <p:txBody>
          <a:bodyPr/>
          <a:lstStyle/>
          <a:p>
            <a:r>
              <a:rPr lang="en-US"/>
              <a:t>LARK Lab RL Seminar Week 1 03/18-2025</a:t>
            </a:r>
          </a:p>
        </p:txBody>
      </p:sp>
    </p:spTree>
    <p:extLst>
      <p:ext uri="{BB962C8B-B14F-4D97-AF65-F5344CB8AC3E}">
        <p14:creationId xmlns:p14="http://schemas.microsoft.com/office/powerpoint/2010/main" val="1286994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DB195-0AB4-0AC1-C6C7-F3D31F930A21}"/>
              </a:ext>
            </a:extLst>
          </p:cNvPr>
          <p:cNvSpPr>
            <a:spLocks noGrp="1"/>
          </p:cNvSpPr>
          <p:nvPr>
            <p:ph type="title"/>
          </p:nvPr>
        </p:nvSpPr>
        <p:spPr/>
        <p:txBody>
          <a:bodyPr>
            <a:normAutofit/>
          </a:bodyPr>
          <a:lstStyle/>
          <a:p>
            <a:r>
              <a:rPr lang="en-US" dirty="0"/>
              <a:t>RL vs Supervised Learning</a:t>
            </a:r>
          </a:p>
        </p:txBody>
      </p:sp>
      <p:sp>
        <p:nvSpPr>
          <p:cNvPr id="7" name="Content Placeholder 6">
            <a:extLst>
              <a:ext uri="{FF2B5EF4-FFF2-40B4-BE49-F238E27FC236}">
                <a16:creationId xmlns:a16="http://schemas.microsoft.com/office/drawing/2014/main" id="{58F77193-0ACD-4FCC-96B4-9B385926D4C2}"/>
              </a:ext>
            </a:extLst>
          </p:cNvPr>
          <p:cNvSpPr>
            <a:spLocks noGrp="1"/>
          </p:cNvSpPr>
          <p:nvPr>
            <p:ph idx="1"/>
          </p:nvPr>
        </p:nvSpPr>
        <p:spPr/>
        <p:txBody>
          <a:bodyPr/>
          <a:lstStyle/>
          <a:p>
            <a:r>
              <a:rPr lang="en-US" dirty="0"/>
              <a:t>Supervised Learning:</a:t>
            </a:r>
          </a:p>
          <a:p>
            <a:pPr lvl="1"/>
            <a:r>
              <a:rPr lang="en-US" dirty="0"/>
              <a:t>Labeled dataset</a:t>
            </a:r>
          </a:p>
          <a:p>
            <a:pPr lvl="1"/>
            <a:r>
              <a:rPr lang="en-US" dirty="0"/>
              <a:t>Goal is to extrapolate, or generalize the prediction correctly to input not in the training set</a:t>
            </a:r>
          </a:p>
          <a:p>
            <a:pPr lvl="1"/>
            <a:r>
              <a:rPr lang="en-US" dirty="0">
                <a:solidFill>
                  <a:srgbClr val="FF0000"/>
                </a:solidFill>
              </a:rPr>
              <a:t>No interaction with the environment </a:t>
            </a:r>
          </a:p>
        </p:txBody>
      </p:sp>
      <p:sp>
        <p:nvSpPr>
          <p:cNvPr id="8" name="Footer Placeholder 7">
            <a:extLst>
              <a:ext uri="{FF2B5EF4-FFF2-40B4-BE49-F238E27FC236}">
                <a16:creationId xmlns:a16="http://schemas.microsoft.com/office/drawing/2014/main" id="{A26C269D-22C5-740E-4F82-BBD1AE4B9B5E}"/>
              </a:ext>
            </a:extLst>
          </p:cNvPr>
          <p:cNvSpPr>
            <a:spLocks noGrp="1"/>
          </p:cNvSpPr>
          <p:nvPr>
            <p:ph type="ftr" sz="quarter" idx="11"/>
          </p:nvPr>
        </p:nvSpPr>
        <p:spPr/>
        <p:txBody>
          <a:bodyPr/>
          <a:lstStyle/>
          <a:p>
            <a:r>
              <a:rPr lang="en-US"/>
              <a:t>LARK Lab RL Seminar Week 1 03/18-2025</a:t>
            </a:r>
          </a:p>
        </p:txBody>
      </p:sp>
    </p:spTree>
    <p:extLst>
      <p:ext uri="{BB962C8B-B14F-4D97-AF65-F5344CB8AC3E}">
        <p14:creationId xmlns:p14="http://schemas.microsoft.com/office/powerpoint/2010/main" val="382439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C274A-C225-786C-2403-DBCCA99E4E54}"/>
              </a:ext>
            </a:extLst>
          </p:cNvPr>
          <p:cNvSpPr>
            <a:spLocks noGrp="1"/>
          </p:cNvSpPr>
          <p:nvPr>
            <p:ph type="title"/>
          </p:nvPr>
        </p:nvSpPr>
        <p:spPr/>
        <p:txBody>
          <a:bodyPr/>
          <a:lstStyle/>
          <a:p>
            <a:r>
              <a:rPr lang="en-US" dirty="0"/>
              <a:t>Why Reinforcement Learning (RL)</a:t>
            </a:r>
          </a:p>
        </p:txBody>
      </p:sp>
      <p:sp>
        <p:nvSpPr>
          <p:cNvPr id="3" name="Content Placeholder 2">
            <a:extLst>
              <a:ext uri="{FF2B5EF4-FFF2-40B4-BE49-F238E27FC236}">
                <a16:creationId xmlns:a16="http://schemas.microsoft.com/office/drawing/2014/main" id="{A3E8C7A5-7CB2-EF7D-71F2-3ABAA5FABEEC}"/>
              </a:ext>
            </a:extLst>
          </p:cNvPr>
          <p:cNvSpPr>
            <a:spLocks noGrp="1"/>
          </p:cNvSpPr>
          <p:nvPr>
            <p:ph idx="1"/>
          </p:nvPr>
        </p:nvSpPr>
        <p:spPr/>
        <p:txBody>
          <a:bodyPr/>
          <a:lstStyle/>
          <a:p>
            <a:r>
              <a:rPr lang="en-US" dirty="0"/>
              <a:t>A Classical Yet Trending Field</a:t>
            </a:r>
          </a:p>
          <a:p>
            <a:r>
              <a:rPr lang="en-US" dirty="0"/>
              <a:t>Why This Book?</a:t>
            </a:r>
          </a:p>
          <a:p>
            <a:r>
              <a:rPr lang="en-US" dirty="0"/>
              <a:t>Why RL Matters for You? </a:t>
            </a:r>
          </a:p>
          <a:p>
            <a:r>
              <a:rPr lang="en-US" dirty="0"/>
              <a:t>Why This Seminar? </a:t>
            </a:r>
          </a:p>
        </p:txBody>
      </p:sp>
      <p:sp>
        <p:nvSpPr>
          <p:cNvPr id="4" name="Footer Placeholder 3">
            <a:extLst>
              <a:ext uri="{FF2B5EF4-FFF2-40B4-BE49-F238E27FC236}">
                <a16:creationId xmlns:a16="http://schemas.microsoft.com/office/drawing/2014/main" id="{D91E6DFC-FD3F-8D8C-BAC1-0C1C45ABB95E}"/>
              </a:ext>
            </a:extLst>
          </p:cNvPr>
          <p:cNvSpPr>
            <a:spLocks noGrp="1"/>
          </p:cNvSpPr>
          <p:nvPr>
            <p:ph type="ftr" sz="quarter" idx="11"/>
          </p:nvPr>
        </p:nvSpPr>
        <p:spPr/>
        <p:txBody>
          <a:bodyPr/>
          <a:lstStyle/>
          <a:p>
            <a:r>
              <a:rPr lang="en-US"/>
              <a:t>LARK Lab RL Seminar Week 1 03/18-2025</a:t>
            </a:r>
          </a:p>
        </p:txBody>
      </p:sp>
    </p:spTree>
    <p:extLst>
      <p:ext uri="{BB962C8B-B14F-4D97-AF65-F5344CB8AC3E}">
        <p14:creationId xmlns:p14="http://schemas.microsoft.com/office/powerpoint/2010/main" val="42347078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1A25F1-7FB0-3552-2789-400799247843}"/>
              </a:ext>
            </a:extLst>
          </p:cNvPr>
          <p:cNvSpPr>
            <a:spLocks noGrp="1"/>
          </p:cNvSpPr>
          <p:nvPr>
            <p:ph type="title"/>
          </p:nvPr>
        </p:nvSpPr>
        <p:spPr>
          <a:xfrm>
            <a:off x="838200" y="365125"/>
            <a:ext cx="10515600" cy="1325563"/>
          </a:xfrm>
        </p:spPr>
        <p:txBody>
          <a:bodyPr>
            <a:normAutofit/>
          </a:bodyPr>
          <a:lstStyle/>
          <a:p>
            <a:r>
              <a:rPr lang="en-US" dirty="0"/>
              <a:t>RL vs Unsupervised Learning</a:t>
            </a:r>
          </a:p>
        </p:txBody>
      </p:sp>
      <p:sp>
        <p:nvSpPr>
          <p:cNvPr id="5" name="Content Placeholder 6">
            <a:extLst>
              <a:ext uri="{FF2B5EF4-FFF2-40B4-BE49-F238E27FC236}">
                <a16:creationId xmlns:a16="http://schemas.microsoft.com/office/drawing/2014/main" id="{A6FC58BD-C13D-7F23-087C-C2A1D851351C}"/>
              </a:ext>
            </a:extLst>
          </p:cNvPr>
          <p:cNvSpPr>
            <a:spLocks noGrp="1"/>
          </p:cNvSpPr>
          <p:nvPr>
            <p:ph idx="1"/>
          </p:nvPr>
        </p:nvSpPr>
        <p:spPr>
          <a:xfrm>
            <a:off x="838200" y="1825625"/>
            <a:ext cx="10515600" cy="4351338"/>
          </a:xfrm>
        </p:spPr>
        <p:txBody>
          <a:bodyPr/>
          <a:lstStyle/>
          <a:p>
            <a:r>
              <a:rPr lang="en-US" dirty="0"/>
              <a:t>Unsupervised Learning:</a:t>
            </a:r>
          </a:p>
          <a:p>
            <a:pPr lvl="1"/>
            <a:r>
              <a:rPr lang="en-US" dirty="0"/>
              <a:t>No labeled dataset (no supervision)</a:t>
            </a:r>
          </a:p>
          <a:p>
            <a:pPr lvl="1"/>
            <a:r>
              <a:rPr lang="en-US" dirty="0"/>
              <a:t>Goal is to find hidden pattern </a:t>
            </a:r>
          </a:p>
          <a:p>
            <a:pPr lvl="1"/>
            <a:r>
              <a:rPr lang="en-US" dirty="0">
                <a:solidFill>
                  <a:srgbClr val="FF0000"/>
                </a:solidFill>
              </a:rPr>
              <a:t>No explicit feedback, no planning (Chap. 8)</a:t>
            </a:r>
          </a:p>
        </p:txBody>
      </p:sp>
      <p:sp>
        <p:nvSpPr>
          <p:cNvPr id="6" name="Footer Placeholder 5">
            <a:extLst>
              <a:ext uri="{FF2B5EF4-FFF2-40B4-BE49-F238E27FC236}">
                <a16:creationId xmlns:a16="http://schemas.microsoft.com/office/drawing/2014/main" id="{F3343D37-FCD1-EB06-08A7-8CC0C4D5A373}"/>
              </a:ext>
            </a:extLst>
          </p:cNvPr>
          <p:cNvSpPr>
            <a:spLocks noGrp="1"/>
          </p:cNvSpPr>
          <p:nvPr>
            <p:ph type="ftr" sz="quarter" idx="11"/>
          </p:nvPr>
        </p:nvSpPr>
        <p:spPr/>
        <p:txBody>
          <a:bodyPr/>
          <a:lstStyle/>
          <a:p>
            <a:r>
              <a:rPr lang="en-US"/>
              <a:t>LARK Lab RL Seminar Week 1 03/18-2025</a:t>
            </a:r>
          </a:p>
        </p:txBody>
      </p:sp>
    </p:spTree>
    <p:extLst>
      <p:ext uri="{BB962C8B-B14F-4D97-AF65-F5344CB8AC3E}">
        <p14:creationId xmlns:p14="http://schemas.microsoft.com/office/powerpoint/2010/main" val="5627434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482A2-C2A6-8AE0-E96D-99291830D978}"/>
              </a:ext>
            </a:extLst>
          </p:cNvPr>
          <p:cNvSpPr>
            <a:spLocks noGrp="1"/>
          </p:cNvSpPr>
          <p:nvPr>
            <p:ph type="title"/>
          </p:nvPr>
        </p:nvSpPr>
        <p:spPr/>
        <p:txBody>
          <a:bodyPr/>
          <a:lstStyle/>
          <a:p>
            <a:r>
              <a:rPr lang="en-US" dirty="0"/>
              <a:t>RL is the third machine learning paradigm (pp.24)</a:t>
            </a:r>
          </a:p>
        </p:txBody>
      </p:sp>
      <p:pic>
        <p:nvPicPr>
          <p:cNvPr id="5" name="Picture 4" descr="A diagram of a machine learning&#10;&#10;AI-generated content may be incorrect.">
            <a:extLst>
              <a:ext uri="{FF2B5EF4-FFF2-40B4-BE49-F238E27FC236}">
                <a16:creationId xmlns:a16="http://schemas.microsoft.com/office/drawing/2014/main" id="{64EA915D-AA3C-6766-6342-A377977C37DC}"/>
              </a:ext>
            </a:extLst>
          </p:cNvPr>
          <p:cNvPicPr>
            <a:picLocks noChangeAspect="1"/>
          </p:cNvPicPr>
          <p:nvPr/>
        </p:nvPicPr>
        <p:blipFill>
          <a:blip r:embed="rId2"/>
          <a:stretch>
            <a:fillRect/>
          </a:stretch>
        </p:blipFill>
        <p:spPr>
          <a:xfrm>
            <a:off x="3851305" y="1332099"/>
            <a:ext cx="5673695" cy="4802187"/>
          </a:xfrm>
          <a:prstGeom prst="rect">
            <a:avLst/>
          </a:prstGeom>
        </p:spPr>
      </p:pic>
      <p:sp>
        <p:nvSpPr>
          <p:cNvPr id="6" name="TextBox 5">
            <a:extLst>
              <a:ext uri="{FF2B5EF4-FFF2-40B4-BE49-F238E27FC236}">
                <a16:creationId xmlns:a16="http://schemas.microsoft.com/office/drawing/2014/main" id="{750B92D8-6D30-2898-A911-F60D7F42E4B3}"/>
              </a:ext>
            </a:extLst>
          </p:cNvPr>
          <p:cNvSpPr txBox="1"/>
          <p:nvPr/>
        </p:nvSpPr>
        <p:spPr>
          <a:xfrm>
            <a:off x="5432611" y="6308209"/>
            <a:ext cx="2206566" cy="369332"/>
          </a:xfrm>
          <a:prstGeom prst="rect">
            <a:avLst/>
          </a:prstGeom>
          <a:noFill/>
        </p:spPr>
        <p:txBody>
          <a:bodyPr wrap="none" rtlCol="0">
            <a:spAutoFit/>
          </a:bodyPr>
          <a:lstStyle/>
          <a:p>
            <a:r>
              <a:rPr lang="en-US" dirty="0"/>
              <a:t>Source: David Silver </a:t>
            </a:r>
          </a:p>
        </p:txBody>
      </p:sp>
      <p:sp>
        <p:nvSpPr>
          <p:cNvPr id="7" name="Footer Placeholder 6">
            <a:extLst>
              <a:ext uri="{FF2B5EF4-FFF2-40B4-BE49-F238E27FC236}">
                <a16:creationId xmlns:a16="http://schemas.microsoft.com/office/drawing/2014/main" id="{AFBADF18-5EF3-7B78-C2B1-02822B9FD9F3}"/>
              </a:ext>
            </a:extLst>
          </p:cNvPr>
          <p:cNvSpPr>
            <a:spLocks noGrp="1"/>
          </p:cNvSpPr>
          <p:nvPr>
            <p:ph type="ftr" sz="quarter" idx="11"/>
          </p:nvPr>
        </p:nvSpPr>
        <p:spPr/>
        <p:txBody>
          <a:bodyPr/>
          <a:lstStyle/>
          <a:p>
            <a:r>
              <a:rPr lang="en-US"/>
              <a:t>LARK Lab RL Seminar Week 1 03/18-2025</a:t>
            </a:r>
          </a:p>
        </p:txBody>
      </p:sp>
    </p:spTree>
    <p:extLst>
      <p:ext uri="{BB962C8B-B14F-4D97-AF65-F5344CB8AC3E}">
        <p14:creationId xmlns:p14="http://schemas.microsoft.com/office/powerpoint/2010/main" val="1321764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80077-24F4-14D1-4588-0152E9C8EF46}"/>
              </a:ext>
            </a:extLst>
          </p:cNvPr>
          <p:cNvSpPr>
            <a:spLocks noGrp="1"/>
          </p:cNvSpPr>
          <p:nvPr>
            <p:ph type="title"/>
          </p:nvPr>
        </p:nvSpPr>
        <p:spPr/>
        <p:txBody>
          <a:bodyPr/>
          <a:lstStyle/>
          <a:p>
            <a:r>
              <a:rPr lang="en-US" dirty="0"/>
              <a:t>Exploration vs. Exploitation </a:t>
            </a:r>
          </a:p>
        </p:txBody>
      </p:sp>
      <p:sp>
        <p:nvSpPr>
          <p:cNvPr id="3" name="Content Placeholder 2">
            <a:extLst>
              <a:ext uri="{FF2B5EF4-FFF2-40B4-BE49-F238E27FC236}">
                <a16:creationId xmlns:a16="http://schemas.microsoft.com/office/drawing/2014/main" id="{AC64ADD4-8D65-6931-B317-1B100D6047DD}"/>
              </a:ext>
            </a:extLst>
          </p:cNvPr>
          <p:cNvSpPr>
            <a:spLocks noGrp="1"/>
          </p:cNvSpPr>
          <p:nvPr>
            <p:ph idx="1"/>
          </p:nvPr>
        </p:nvSpPr>
        <p:spPr>
          <a:xfrm>
            <a:off x="838200" y="3441982"/>
            <a:ext cx="10515600" cy="3469622"/>
          </a:xfrm>
        </p:spPr>
        <p:txBody>
          <a:bodyPr/>
          <a:lstStyle/>
          <a:p>
            <a:r>
              <a:rPr lang="en-US" b="0" i="1" dirty="0">
                <a:solidFill>
                  <a:srgbClr val="000000"/>
                </a:solidFill>
                <a:effectLst/>
                <a:latin typeface="Times"/>
              </a:rPr>
              <a:t>exploit</a:t>
            </a:r>
            <a:r>
              <a:rPr lang="en-US" b="0" i="0" dirty="0">
                <a:solidFill>
                  <a:srgbClr val="000000"/>
                </a:solidFill>
                <a:effectLst/>
                <a:latin typeface="Times"/>
              </a:rPr>
              <a:t> what it already knows in order to obtain reward</a:t>
            </a:r>
          </a:p>
          <a:p>
            <a:r>
              <a:rPr lang="en-US" b="0" i="1" dirty="0">
                <a:solidFill>
                  <a:srgbClr val="000000"/>
                </a:solidFill>
                <a:effectLst/>
                <a:latin typeface="Times"/>
              </a:rPr>
              <a:t>explore</a:t>
            </a:r>
            <a:r>
              <a:rPr lang="en-US" b="0" i="0" dirty="0">
                <a:solidFill>
                  <a:srgbClr val="000000"/>
                </a:solidFill>
                <a:effectLst/>
                <a:latin typeface="Times"/>
              </a:rPr>
              <a:t> in order to make better action selections in the future</a:t>
            </a:r>
            <a:endParaRPr lang="en-US" dirty="0"/>
          </a:p>
        </p:txBody>
      </p:sp>
      <p:sp>
        <p:nvSpPr>
          <p:cNvPr id="4" name="TextBox 3">
            <a:extLst>
              <a:ext uri="{FF2B5EF4-FFF2-40B4-BE49-F238E27FC236}">
                <a16:creationId xmlns:a16="http://schemas.microsoft.com/office/drawing/2014/main" id="{0DA77C71-2334-3DC7-D83D-69F6A2321D2E}"/>
              </a:ext>
            </a:extLst>
          </p:cNvPr>
          <p:cNvSpPr txBox="1"/>
          <p:nvPr/>
        </p:nvSpPr>
        <p:spPr>
          <a:xfrm>
            <a:off x="838200" y="1507012"/>
            <a:ext cx="10744200" cy="2246769"/>
          </a:xfrm>
          <a:prstGeom prst="rect">
            <a:avLst/>
          </a:prstGeom>
          <a:noFill/>
        </p:spPr>
        <p:txBody>
          <a:bodyPr wrap="square" rtlCol="0">
            <a:spAutoFit/>
          </a:bodyPr>
          <a:lstStyle/>
          <a:p>
            <a:r>
              <a:rPr lang="en-US" sz="2800" dirty="0"/>
              <a:t>To obtain a lot of reward, a reinforcement learning agent must prefer actions that it has tried in the past and found to be effective in producing reward. But to discover such actions, it has to try actions that it has not selected before. </a:t>
            </a:r>
          </a:p>
          <a:p>
            <a:endParaRPr lang="en-US" sz="2800" dirty="0"/>
          </a:p>
        </p:txBody>
      </p:sp>
      <p:sp>
        <p:nvSpPr>
          <p:cNvPr id="6" name="TextBox 5">
            <a:extLst>
              <a:ext uri="{FF2B5EF4-FFF2-40B4-BE49-F238E27FC236}">
                <a16:creationId xmlns:a16="http://schemas.microsoft.com/office/drawing/2014/main" id="{640D6114-33EB-33E0-BE8B-557EF14F0551}"/>
              </a:ext>
            </a:extLst>
          </p:cNvPr>
          <p:cNvSpPr txBox="1"/>
          <p:nvPr/>
        </p:nvSpPr>
        <p:spPr>
          <a:xfrm>
            <a:off x="838200" y="4627665"/>
            <a:ext cx="10515600" cy="2015936"/>
          </a:xfrm>
          <a:prstGeom prst="rect">
            <a:avLst/>
          </a:prstGeom>
          <a:noFill/>
        </p:spPr>
        <p:txBody>
          <a:bodyPr wrap="square">
            <a:spAutoFit/>
          </a:bodyPr>
          <a:lstStyle/>
          <a:p>
            <a:r>
              <a:rPr lang="en-US" sz="2500" b="0" i="0" dirty="0">
                <a:solidFill>
                  <a:srgbClr val="000000"/>
                </a:solidFill>
                <a:effectLst/>
                <a:latin typeface="Times"/>
              </a:rPr>
              <a:t>The dilemma is that neither </a:t>
            </a:r>
            <a:r>
              <a:rPr lang="en-US" sz="2500" b="1" i="1" dirty="0">
                <a:solidFill>
                  <a:srgbClr val="000000"/>
                </a:solidFill>
                <a:effectLst/>
                <a:latin typeface="Times"/>
              </a:rPr>
              <a:t>exploration nor exploitation </a:t>
            </a:r>
            <a:r>
              <a:rPr lang="en-US" sz="2500" b="0" i="0" dirty="0">
                <a:solidFill>
                  <a:srgbClr val="000000"/>
                </a:solidFill>
                <a:effectLst/>
                <a:latin typeface="Times"/>
              </a:rPr>
              <a:t>can be pursued exclusively without failing at the task. The agent must try a variety of actions </a:t>
            </a:r>
            <a:r>
              <a:rPr lang="en-US" sz="2500" b="0" i="1" dirty="0">
                <a:solidFill>
                  <a:srgbClr val="000000"/>
                </a:solidFill>
                <a:effectLst/>
                <a:latin typeface="Times"/>
              </a:rPr>
              <a:t>and</a:t>
            </a:r>
            <a:r>
              <a:rPr lang="en-US" sz="2500" b="0" i="0" dirty="0">
                <a:solidFill>
                  <a:srgbClr val="000000"/>
                </a:solidFill>
                <a:effectLst/>
                <a:latin typeface="Times"/>
              </a:rPr>
              <a:t> progressively favor those that appear to be best. On a stochastic task, each action must be tried many times to gain a reliable estimate its expected reward. </a:t>
            </a:r>
            <a:endParaRPr lang="en-US" sz="2500" dirty="0"/>
          </a:p>
        </p:txBody>
      </p:sp>
      <p:sp>
        <p:nvSpPr>
          <p:cNvPr id="7" name="Footer Placeholder 6">
            <a:extLst>
              <a:ext uri="{FF2B5EF4-FFF2-40B4-BE49-F238E27FC236}">
                <a16:creationId xmlns:a16="http://schemas.microsoft.com/office/drawing/2014/main" id="{A84F810C-09EE-9DDB-7D84-61CAE0C0132B}"/>
              </a:ext>
            </a:extLst>
          </p:cNvPr>
          <p:cNvSpPr>
            <a:spLocks noGrp="1"/>
          </p:cNvSpPr>
          <p:nvPr>
            <p:ph type="ftr" sz="quarter" idx="11"/>
          </p:nvPr>
        </p:nvSpPr>
        <p:spPr/>
        <p:txBody>
          <a:bodyPr/>
          <a:lstStyle/>
          <a:p>
            <a:r>
              <a:rPr lang="en-US"/>
              <a:t>LARK Lab RL Seminar Week 1 03/18-2025</a:t>
            </a:r>
          </a:p>
        </p:txBody>
      </p:sp>
    </p:spTree>
    <p:extLst>
      <p:ext uri="{BB962C8B-B14F-4D97-AF65-F5344CB8AC3E}">
        <p14:creationId xmlns:p14="http://schemas.microsoft.com/office/powerpoint/2010/main" val="29407225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CD6DF515-B378-220D-0855-89AF5E01AFBA}"/>
              </a:ext>
            </a:extLst>
          </p:cNvPr>
          <p:cNvPicPr>
            <a:picLocks noChangeAspect="1"/>
          </p:cNvPicPr>
          <p:nvPr/>
        </p:nvPicPr>
        <p:blipFill>
          <a:blip r:embed="rId2"/>
          <a:stretch>
            <a:fillRect/>
          </a:stretch>
        </p:blipFill>
        <p:spPr>
          <a:xfrm>
            <a:off x="2126254" y="472281"/>
            <a:ext cx="7939491" cy="5913438"/>
          </a:xfrm>
          <a:prstGeom prst="rect">
            <a:avLst/>
          </a:prstGeom>
        </p:spPr>
      </p:pic>
      <p:sp>
        <p:nvSpPr>
          <p:cNvPr id="6" name="TextBox 5">
            <a:extLst>
              <a:ext uri="{FF2B5EF4-FFF2-40B4-BE49-F238E27FC236}">
                <a16:creationId xmlns:a16="http://schemas.microsoft.com/office/drawing/2014/main" id="{F5D6AD4F-7C90-CBEF-C035-C15C94ACE4F4}"/>
              </a:ext>
            </a:extLst>
          </p:cNvPr>
          <p:cNvSpPr txBox="1"/>
          <p:nvPr/>
        </p:nvSpPr>
        <p:spPr>
          <a:xfrm>
            <a:off x="5432611" y="6308209"/>
            <a:ext cx="2206566" cy="369332"/>
          </a:xfrm>
          <a:prstGeom prst="rect">
            <a:avLst/>
          </a:prstGeom>
          <a:noFill/>
        </p:spPr>
        <p:txBody>
          <a:bodyPr wrap="none" rtlCol="0">
            <a:spAutoFit/>
          </a:bodyPr>
          <a:lstStyle/>
          <a:p>
            <a:r>
              <a:rPr lang="en-US" dirty="0"/>
              <a:t>Source: David Silver </a:t>
            </a:r>
          </a:p>
        </p:txBody>
      </p:sp>
      <p:sp>
        <p:nvSpPr>
          <p:cNvPr id="7" name="Footer Placeholder 6">
            <a:extLst>
              <a:ext uri="{FF2B5EF4-FFF2-40B4-BE49-F238E27FC236}">
                <a16:creationId xmlns:a16="http://schemas.microsoft.com/office/drawing/2014/main" id="{1F3C0C02-1F98-FE79-804B-D1ECE1940500}"/>
              </a:ext>
            </a:extLst>
          </p:cNvPr>
          <p:cNvSpPr>
            <a:spLocks noGrp="1"/>
          </p:cNvSpPr>
          <p:nvPr>
            <p:ph type="ftr" sz="quarter" idx="11"/>
          </p:nvPr>
        </p:nvSpPr>
        <p:spPr/>
        <p:txBody>
          <a:bodyPr/>
          <a:lstStyle/>
          <a:p>
            <a:r>
              <a:rPr lang="en-US"/>
              <a:t>LARK Lab RL Seminar Week 1 03/18-2025</a:t>
            </a:r>
          </a:p>
        </p:txBody>
      </p:sp>
    </p:spTree>
    <p:extLst>
      <p:ext uri="{BB962C8B-B14F-4D97-AF65-F5344CB8AC3E}">
        <p14:creationId xmlns:p14="http://schemas.microsoft.com/office/powerpoint/2010/main" val="34879608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computer&#10;&#10;AI-generated content may be incorrect.">
            <a:extLst>
              <a:ext uri="{FF2B5EF4-FFF2-40B4-BE49-F238E27FC236}">
                <a16:creationId xmlns:a16="http://schemas.microsoft.com/office/drawing/2014/main" id="{BFE0B72B-400B-1DD7-C213-EAA4796B51AB}"/>
              </a:ext>
            </a:extLst>
          </p:cNvPr>
          <p:cNvPicPr>
            <a:picLocks noChangeAspect="1"/>
          </p:cNvPicPr>
          <p:nvPr/>
        </p:nvPicPr>
        <p:blipFill>
          <a:blip r:embed="rId2"/>
          <a:stretch>
            <a:fillRect/>
          </a:stretch>
        </p:blipFill>
        <p:spPr>
          <a:xfrm>
            <a:off x="2063936" y="386247"/>
            <a:ext cx="8064127" cy="6085506"/>
          </a:xfrm>
          <a:prstGeom prst="rect">
            <a:avLst/>
          </a:prstGeom>
        </p:spPr>
      </p:pic>
      <p:sp>
        <p:nvSpPr>
          <p:cNvPr id="6" name="TextBox 5">
            <a:extLst>
              <a:ext uri="{FF2B5EF4-FFF2-40B4-BE49-F238E27FC236}">
                <a16:creationId xmlns:a16="http://schemas.microsoft.com/office/drawing/2014/main" id="{9019CF94-B202-B58E-E851-16219233A857}"/>
              </a:ext>
            </a:extLst>
          </p:cNvPr>
          <p:cNvSpPr txBox="1"/>
          <p:nvPr/>
        </p:nvSpPr>
        <p:spPr>
          <a:xfrm>
            <a:off x="5432611" y="6308209"/>
            <a:ext cx="2206566" cy="369332"/>
          </a:xfrm>
          <a:prstGeom prst="rect">
            <a:avLst/>
          </a:prstGeom>
          <a:noFill/>
        </p:spPr>
        <p:txBody>
          <a:bodyPr wrap="none" rtlCol="0">
            <a:spAutoFit/>
          </a:bodyPr>
          <a:lstStyle/>
          <a:p>
            <a:r>
              <a:rPr lang="en-US" dirty="0"/>
              <a:t>Source: David Silver </a:t>
            </a:r>
          </a:p>
        </p:txBody>
      </p:sp>
      <p:sp>
        <p:nvSpPr>
          <p:cNvPr id="7" name="Footer Placeholder 6">
            <a:extLst>
              <a:ext uri="{FF2B5EF4-FFF2-40B4-BE49-F238E27FC236}">
                <a16:creationId xmlns:a16="http://schemas.microsoft.com/office/drawing/2014/main" id="{6A078C28-216F-A75B-9E2A-78E859969455}"/>
              </a:ext>
            </a:extLst>
          </p:cNvPr>
          <p:cNvSpPr>
            <a:spLocks noGrp="1"/>
          </p:cNvSpPr>
          <p:nvPr>
            <p:ph type="ftr" sz="quarter" idx="11"/>
          </p:nvPr>
        </p:nvSpPr>
        <p:spPr/>
        <p:txBody>
          <a:bodyPr/>
          <a:lstStyle/>
          <a:p>
            <a:r>
              <a:rPr lang="en-US"/>
              <a:t>LARK Lab RL Seminar Week 1 03/18-2025</a:t>
            </a:r>
          </a:p>
        </p:txBody>
      </p:sp>
    </p:spTree>
    <p:extLst>
      <p:ext uri="{BB962C8B-B14F-4D97-AF65-F5344CB8AC3E}">
        <p14:creationId xmlns:p14="http://schemas.microsoft.com/office/powerpoint/2010/main" val="1909729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EA6947-9942-88BF-8581-131EDE8CEEB1}"/>
              </a:ext>
            </a:extLst>
          </p:cNvPr>
          <p:cNvSpPr>
            <a:spLocks noGrp="1"/>
          </p:cNvSpPr>
          <p:nvPr>
            <p:ph idx="1"/>
          </p:nvPr>
        </p:nvSpPr>
        <p:spPr>
          <a:xfrm>
            <a:off x="838200" y="642284"/>
            <a:ext cx="10515600" cy="4351338"/>
          </a:xfrm>
        </p:spPr>
        <p:txBody>
          <a:bodyPr/>
          <a:lstStyle/>
          <a:p>
            <a:r>
              <a:rPr lang="en-US" i="1" dirty="0"/>
              <a:t>Policy</a:t>
            </a:r>
            <a:r>
              <a:rPr lang="en-US" dirty="0"/>
              <a:t>: defines the learning agent’s way of behaving at a given time. Roughly speaking, a policy is a mapping from perceived states of the environment to actions to be taken when in those states </a:t>
            </a:r>
          </a:p>
          <a:p>
            <a:r>
              <a:rPr lang="en-US" i="1" dirty="0"/>
              <a:t>Reward</a:t>
            </a:r>
            <a:r>
              <a:rPr lang="en-US" dirty="0"/>
              <a:t> signals: defines the goal of a reinforcement learning problem. The agent’s sole objective is to maximize the total reward it receives over the long run. The reward signal thus defines what are the good and bad events for the agent. </a:t>
            </a:r>
          </a:p>
          <a:p>
            <a:r>
              <a:rPr lang="en-US" i="1" dirty="0"/>
              <a:t>Value</a:t>
            </a:r>
            <a:r>
              <a:rPr lang="en-US" dirty="0"/>
              <a:t> function:  specifies what is good in the long run. – estimated and accumulated long-term reward</a:t>
            </a:r>
          </a:p>
        </p:txBody>
      </p:sp>
      <p:sp>
        <p:nvSpPr>
          <p:cNvPr id="5" name="TextBox 4">
            <a:extLst>
              <a:ext uri="{FF2B5EF4-FFF2-40B4-BE49-F238E27FC236}">
                <a16:creationId xmlns:a16="http://schemas.microsoft.com/office/drawing/2014/main" id="{B8FBF162-9342-982E-495A-96F265A4CFC3}"/>
              </a:ext>
            </a:extLst>
          </p:cNvPr>
          <p:cNvSpPr txBox="1"/>
          <p:nvPr/>
        </p:nvSpPr>
        <p:spPr>
          <a:xfrm>
            <a:off x="2375647" y="5169077"/>
            <a:ext cx="7440706" cy="1200329"/>
          </a:xfrm>
          <a:prstGeom prst="rect">
            <a:avLst/>
          </a:prstGeom>
          <a:noFill/>
        </p:spPr>
        <p:txBody>
          <a:bodyPr wrap="square">
            <a:spAutoFit/>
          </a:bodyPr>
          <a:lstStyle/>
          <a:p>
            <a:r>
              <a:rPr lang="en-US" sz="1800" i="1" dirty="0">
                <a:effectLst/>
                <a:highlight>
                  <a:srgbClr val="FFFF00"/>
                </a:highlight>
                <a:latin typeface="CMR10"/>
              </a:rPr>
              <a:t>In fact, the most important component of almost all reinforcement learning algorithms we consider is a method for </a:t>
            </a:r>
            <a:r>
              <a:rPr lang="en-US" i="1" dirty="0">
                <a:highlight>
                  <a:srgbClr val="FFFF00"/>
                </a:highlight>
                <a:latin typeface="CMR10"/>
              </a:rPr>
              <a:t>efficiently</a:t>
            </a:r>
            <a:r>
              <a:rPr lang="en-US" sz="1800" i="1" dirty="0">
                <a:effectLst/>
                <a:highlight>
                  <a:srgbClr val="FFFF00"/>
                </a:highlight>
                <a:latin typeface="CMR10"/>
              </a:rPr>
              <a:t> estimating values. The central role of value estimation is arguably the most important thing that has been learned about reinforcement learning over the last six decades.  (pp.28)</a:t>
            </a:r>
            <a:endParaRPr lang="en-US" i="1" dirty="0">
              <a:highlight>
                <a:srgbClr val="FFFF00"/>
              </a:highlight>
            </a:endParaRPr>
          </a:p>
        </p:txBody>
      </p:sp>
      <p:sp>
        <p:nvSpPr>
          <p:cNvPr id="6" name="Footer Placeholder 5">
            <a:extLst>
              <a:ext uri="{FF2B5EF4-FFF2-40B4-BE49-F238E27FC236}">
                <a16:creationId xmlns:a16="http://schemas.microsoft.com/office/drawing/2014/main" id="{CD46F9CD-76CF-4B6A-A0F1-9C210F0EE760}"/>
              </a:ext>
            </a:extLst>
          </p:cNvPr>
          <p:cNvSpPr>
            <a:spLocks noGrp="1"/>
          </p:cNvSpPr>
          <p:nvPr>
            <p:ph type="ftr" sz="quarter" idx="11"/>
          </p:nvPr>
        </p:nvSpPr>
        <p:spPr/>
        <p:txBody>
          <a:bodyPr/>
          <a:lstStyle/>
          <a:p>
            <a:r>
              <a:rPr lang="en-US"/>
              <a:t>LARK Lab RL Seminar Week 1 03/18-2025</a:t>
            </a:r>
          </a:p>
        </p:txBody>
      </p:sp>
    </p:spTree>
    <p:extLst>
      <p:ext uri="{BB962C8B-B14F-4D97-AF65-F5344CB8AC3E}">
        <p14:creationId xmlns:p14="http://schemas.microsoft.com/office/powerpoint/2010/main" val="2668078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9BBE0-CFA5-0C03-9090-3364CE82041D}"/>
              </a:ext>
            </a:extLst>
          </p:cNvPr>
          <p:cNvSpPr>
            <a:spLocks noGrp="1"/>
          </p:cNvSpPr>
          <p:nvPr>
            <p:ph type="title"/>
          </p:nvPr>
        </p:nvSpPr>
        <p:spPr/>
        <p:txBody>
          <a:bodyPr/>
          <a:lstStyle/>
          <a:p>
            <a:r>
              <a:rPr lang="en-US" i="1" dirty="0"/>
              <a:t>Model</a:t>
            </a:r>
            <a:r>
              <a:rPr lang="en-US" dirty="0"/>
              <a:t> of the environment</a:t>
            </a:r>
          </a:p>
        </p:txBody>
      </p:sp>
      <p:sp>
        <p:nvSpPr>
          <p:cNvPr id="3" name="Content Placeholder 2">
            <a:extLst>
              <a:ext uri="{FF2B5EF4-FFF2-40B4-BE49-F238E27FC236}">
                <a16:creationId xmlns:a16="http://schemas.microsoft.com/office/drawing/2014/main" id="{F4C7C789-A529-7624-303E-ED8A520A919B}"/>
              </a:ext>
            </a:extLst>
          </p:cNvPr>
          <p:cNvSpPr>
            <a:spLocks noGrp="1"/>
          </p:cNvSpPr>
          <p:nvPr>
            <p:ph idx="1"/>
          </p:nvPr>
        </p:nvSpPr>
        <p:spPr/>
        <p:txBody>
          <a:bodyPr/>
          <a:lstStyle/>
          <a:p>
            <a:r>
              <a:rPr lang="en-US" dirty="0">
                <a:highlight>
                  <a:srgbClr val="FFFF00"/>
                </a:highlight>
              </a:rPr>
              <a:t>“Something that mimics the behavior of the environment, or more generally, that allows inferences to be made about how the environment will behave”. (pp.29) </a:t>
            </a:r>
          </a:p>
          <a:p>
            <a:r>
              <a:rPr lang="en-US" dirty="0"/>
              <a:t>Models are used for planning – “any way of deciding on a course of action by considering possible future situations before they are actually experienced ”</a:t>
            </a:r>
          </a:p>
          <a:p>
            <a:r>
              <a:rPr lang="en-US" dirty="0"/>
              <a:t>Model-based: Methods for solving reinforcement learning problems that use models and planning</a:t>
            </a:r>
          </a:p>
          <a:p>
            <a:r>
              <a:rPr lang="en-US" dirty="0"/>
              <a:t>Model-free: that are explicitly trial-and-error learners—viewed as almost the opposite of planning. </a:t>
            </a:r>
          </a:p>
          <a:p>
            <a:pPr marL="0" indent="0">
              <a:buNone/>
            </a:pPr>
            <a:endParaRPr lang="en-US" dirty="0"/>
          </a:p>
          <a:p>
            <a:endParaRPr lang="en-US" dirty="0"/>
          </a:p>
        </p:txBody>
      </p:sp>
      <p:sp>
        <p:nvSpPr>
          <p:cNvPr id="4" name="Footer Placeholder 3">
            <a:extLst>
              <a:ext uri="{FF2B5EF4-FFF2-40B4-BE49-F238E27FC236}">
                <a16:creationId xmlns:a16="http://schemas.microsoft.com/office/drawing/2014/main" id="{8EC87C45-7023-CBE1-92C4-2209D314E190}"/>
              </a:ext>
            </a:extLst>
          </p:cNvPr>
          <p:cNvSpPr>
            <a:spLocks noGrp="1"/>
          </p:cNvSpPr>
          <p:nvPr>
            <p:ph type="ftr" sz="quarter" idx="11"/>
          </p:nvPr>
        </p:nvSpPr>
        <p:spPr/>
        <p:txBody>
          <a:bodyPr/>
          <a:lstStyle/>
          <a:p>
            <a:r>
              <a:rPr lang="en-US"/>
              <a:t>LARK Lab RL Seminar Week 1 03/18-2025</a:t>
            </a:r>
          </a:p>
        </p:txBody>
      </p:sp>
    </p:spTree>
    <p:extLst>
      <p:ext uri="{BB962C8B-B14F-4D97-AF65-F5344CB8AC3E}">
        <p14:creationId xmlns:p14="http://schemas.microsoft.com/office/powerpoint/2010/main" val="25483578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73D32-953F-AEB0-FEB0-F73AA3454D05}"/>
              </a:ext>
            </a:extLst>
          </p:cNvPr>
          <p:cNvSpPr>
            <a:spLocks noGrp="1"/>
          </p:cNvSpPr>
          <p:nvPr>
            <p:ph type="title"/>
          </p:nvPr>
        </p:nvSpPr>
        <p:spPr/>
        <p:txBody>
          <a:bodyPr/>
          <a:lstStyle/>
          <a:p>
            <a:r>
              <a:rPr lang="en-US" dirty="0"/>
              <a:t>Tic-Tac-Toe example </a:t>
            </a:r>
          </a:p>
        </p:txBody>
      </p:sp>
      <p:pic>
        <p:nvPicPr>
          <p:cNvPr id="5" name="Picture 4" descr="A tic tac toe game&#10;&#10;AI-generated content may be incorrect.">
            <a:extLst>
              <a:ext uri="{FF2B5EF4-FFF2-40B4-BE49-F238E27FC236}">
                <a16:creationId xmlns:a16="http://schemas.microsoft.com/office/drawing/2014/main" id="{D0474D53-BB4E-E9BE-3CB8-4DD6072BDC09}"/>
              </a:ext>
            </a:extLst>
          </p:cNvPr>
          <p:cNvPicPr>
            <a:picLocks noChangeAspect="1"/>
          </p:cNvPicPr>
          <p:nvPr/>
        </p:nvPicPr>
        <p:blipFill>
          <a:blip r:embed="rId2"/>
          <a:stretch>
            <a:fillRect/>
          </a:stretch>
        </p:blipFill>
        <p:spPr>
          <a:xfrm>
            <a:off x="9329271" y="1552388"/>
            <a:ext cx="1876612" cy="1876612"/>
          </a:xfrm>
          <a:prstGeom prst="rect">
            <a:avLst/>
          </a:prstGeom>
        </p:spPr>
      </p:pic>
      <p:sp>
        <p:nvSpPr>
          <p:cNvPr id="7" name="TextBox 6">
            <a:extLst>
              <a:ext uri="{FF2B5EF4-FFF2-40B4-BE49-F238E27FC236}">
                <a16:creationId xmlns:a16="http://schemas.microsoft.com/office/drawing/2014/main" id="{20AA8830-6F6E-70E6-FDB3-CC234C9953D9}"/>
              </a:ext>
            </a:extLst>
          </p:cNvPr>
          <p:cNvSpPr txBox="1"/>
          <p:nvPr/>
        </p:nvSpPr>
        <p:spPr>
          <a:xfrm>
            <a:off x="986117" y="2054412"/>
            <a:ext cx="7404848" cy="3108543"/>
          </a:xfrm>
          <a:prstGeom prst="rect">
            <a:avLst/>
          </a:prstGeom>
          <a:noFill/>
        </p:spPr>
        <p:txBody>
          <a:bodyPr wrap="square">
            <a:spAutoFit/>
          </a:bodyPr>
          <a:lstStyle/>
          <a:p>
            <a:pPr>
              <a:buFont typeface="Arial" panose="020B0604020202020204" pitchFamily="34" charset="0"/>
              <a:buChar char="•"/>
            </a:pPr>
            <a:r>
              <a:rPr lang="en-US" sz="2800" dirty="0"/>
              <a:t> Simple, well-defined environment Small state space, yet rich enough for learning Demonstrates key RL concepts: </a:t>
            </a:r>
          </a:p>
          <a:p>
            <a:pPr>
              <a:buFont typeface="Arial" panose="020B0604020202020204" pitchFamily="34" charset="0"/>
              <a:buChar char="•"/>
            </a:pPr>
            <a:r>
              <a:rPr lang="en-US" sz="2800" b="1" dirty="0"/>
              <a:t> State representation </a:t>
            </a:r>
            <a:endParaRPr lang="en-US" sz="2800" dirty="0"/>
          </a:p>
          <a:p>
            <a:pPr>
              <a:buFont typeface="Arial" panose="020B0604020202020204" pitchFamily="34" charset="0"/>
              <a:buChar char="•"/>
            </a:pPr>
            <a:r>
              <a:rPr lang="en-US" sz="2800" b="1" dirty="0"/>
              <a:t> Action selection</a:t>
            </a:r>
            <a:endParaRPr lang="en-US" sz="2800" dirty="0"/>
          </a:p>
          <a:p>
            <a:pPr>
              <a:buFont typeface="Arial" panose="020B0604020202020204" pitchFamily="34" charset="0"/>
              <a:buChar char="•"/>
            </a:pPr>
            <a:r>
              <a:rPr lang="en-US" sz="2800" b="1" dirty="0"/>
              <a:t> Reward signal</a:t>
            </a:r>
            <a:endParaRPr lang="en-US" sz="2800" dirty="0"/>
          </a:p>
          <a:p>
            <a:pPr>
              <a:buFont typeface="Arial" panose="020B0604020202020204" pitchFamily="34" charset="0"/>
              <a:buChar char="•"/>
            </a:pPr>
            <a:r>
              <a:rPr lang="en-US" sz="2800" b="1" dirty="0"/>
              <a:t> Policy improvement </a:t>
            </a:r>
            <a:endParaRPr lang="en-US" sz="2800" dirty="0"/>
          </a:p>
        </p:txBody>
      </p:sp>
      <p:sp>
        <p:nvSpPr>
          <p:cNvPr id="8" name="Footer Placeholder 7">
            <a:extLst>
              <a:ext uri="{FF2B5EF4-FFF2-40B4-BE49-F238E27FC236}">
                <a16:creationId xmlns:a16="http://schemas.microsoft.com/office/drawing/2014/main" id="{43219606-CA76-C3B6-8C42-3889EAD8E1AF}"/>
              </a:ext>
            </a:extLst>
          </p:cNvPr>
          <p:cNvSpPr>
            <a:spLocks noGrp="1"/>
          </p:cNvSpPr>
          <p:nvPr>
            <p:ph type="ftr" sz="quarter" idx="11"/>
          </p:nvPr>
        </p:nvSpPr>
        <p:spPr/>
        <p:txBody>
          <a:bodyPr/>
          <a:lstStyle/>
          <a:p>
            <a:r>
              <a:rPr lang="en-US"/>
              <a:t>LARK Lab RL Seminar Week 1 03/18-2025</a:t>
            </a:r>
          </a:p>
        </p:txBody>
      </p:sp>
    </p:spTree>
    <p:extLst>
      <p:ext uri="{BB962C8B-B14F-4D97-AF65-F5344CB8AC3E}">
        <p14:creationId xmlns:p14="http://schemas.microsoft.com/office/powerpoint/2010/main" val="12359619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FDA36-97AC-FC62-E219-B6C6CD03B59A}"/>
              </a:ext>
            </a:extLst>
          </p:cNvPr>
          <p:cNvSpPr>
            <a:spLocks noGrp="1"/>
          </p:cNvSpPr>
          <p:nvPr>
            <p:ph type="title"/>
          </p:nvPr>
        </p:nvSpPr>
        <p:spPr/>
        <p:txBody>
          <a:bodyPr/>
          <a:lstStyle/>
          <a:p>
            <a:endParaRPr lang="en-US"/>
          </a:p>
        </p:txBody>
      </p:sp>
      <p:sp>
        <p:nvSpPr>
          <p:cNvPr id="5" name="TextBox 4">
            <a:extLst>
              <a:ext uri="{FF2B5EF4-FFF2-40B4-BE49-F238E27FC236}">
                <a16:creationId xmlns:a16="http://schemas.microsoft.com/office/drawing/2014/main" id="{35E14511-775C-4020-274F-24A1C2FF03AA}"/>
              </a:ext>
            </a:extLst>
          </p:cNvPr>
          <p:cNvSpPr txBox="1"/>
          <p:nvPr/>
        </p:nvSpPr>
        <p:spPr>
          <a:xfrm>
            <a:off x="838200" y="2179802"/>
            <a:ext cx="6530788" cy="3970318"/>
          </a:xfrm>
          <a:prstGeom prst="rect">
            <a:avLst/>
          </a:prstGeom>
          <a:noFill/>
        </p:spPr>
        <p:txBody>
          <a:bodyPr wrap="square">
            <a:spAutoFit/>
          </a:bodyPr>
          <a:lstStyle/>
          <a:p>
            <a:pPr>
              <a:buFont typeface="Arial" panose="020B0604020202020204" pitchFamily="34" charset="0"/>
              <a:buChar char="•"/>
            </a:pPr>
            <a:r>
              <a:rPr lang="en-US" sz="2800" b="1" dirty="0"/>
              <a:t>State:</a:t>
            </a:r>
            <a:r>
              <a:rPr lang="en-US" sz="2800" dirty="0"/>
              <a:t> 3×3 board (with X, O, or empty) </a:t>
            </a:r>
          </a:p>
          <a:p>
            <a:pPr>
              <a:buFont typeface="Arial" panose="020B0604020202020204" pitchFamily="34" charset="0"/>
              <a:buChar char="•"/>
            </a:pPr>
            <a:r>
              <a:rPr lang="en-US" sz="2800" b="1" dirty="0"/>
              <a:t>Actions:</a:t>
            </a:r>
            <a:r>
              <a:rPr lang="en-US" sz="2800" dirty="0"/>
              <a:t> Placing X or O in an empty cell </a:t>
            </a:r>
          </a:p>
          <a:p>
            <a:pPr>
              <a:buFont typeface="Arial" panose="020B0604020202020204" pitchFamily="34" charset="0"/>
              <a:buChar char="•"/>
            </a:pPr>
            <a:r>
              <a:rPr lang="en-US" sz="2800" b="1" dirty="0"/>
              <a:t>Transition:</a:t>
            </a:r>
            <a:r>
              <a:rPr lang="en-US" sz="2800" dirty="0"/>
              <a:t> Move leads to a new board state</a:t>
            </a:r>
          </a:p>
          <a:p>
            <a:pPr>
              <a:buFont typeface="Arial" panose="020B0604020202020204" pitchFamily="34" charset="0"/>
              <a:buChar char="•"/>
            </a:pPr>
            <a:r>
              <a:rPr lang="en-US" sz="2800" b="1" dirty="0"/>
              <a:t>Reward:</a:t>
            </a:r>
            <a:r>
              <a:rPr lang="en-US" sz="2800" dirty="0"/>
              <a:t> +1 for a win</a:t>
            </a:r>
          </a:p>
          <a:p>
            <a:pPr>
              <a:buFont typeface="Arial" panose="020B0604020202020204" pitchFamily="34" charset="0"/>
              <a:buChar char="•"/>
            </a:pPr>
            <a:r>
              <a:rPr lang="en-US" sz="2800" dirty="0"/>
              <a:t>0 for a draw</a:t>
            </a:r>
          </a:p>
          <a:p>
            <a:pPr>
              <a:buFont typeface="Arial" panose="020B0604020202020204" pitchFamily="34" charset="0"/>
              <a:buChar char="•"/>
            </a:pPr>
            <a:r>
              <a:rPr lang="en-US" sz="2800" dirty="0"/>
              <a:t>-1 for a loss</a:t>
            </a:r>
          </a:p>
          <a:p>
            <a:r>
              <a:rPr lang="en-US" sz="2800" b="1" dirty="0"/>
              <a:t>Episode Ends:</a:t>
            </a:r>
            <a:r>
              <a:rPr lang="en-US" sz="2800" dirty="0"/>
              <a:t> When a player wins or the board </a:t>
            </a:r>
          </a:p>
        </p:txBody>
      </p:sp>
      <p:pic>
        <p:nvPicPr>
          <p:cNvPr id="6" name="Picture 5" descr="A tic tac toe game&#10;&#10;AI-generated content may be incorrect.">
            <a:extLst>
              <a:ext uri="{FF2B5EF4-FFF2-40B4-BE49-F238E27FC236}">
                <a16:creationId xmlns:a16="http://schemas.microsoft.com/office/drawing/2014/main" id="{650FC0A8-E403-1240-30D9-C3FE97A34E0B}"/>
              </a:ext>
            </a:extLst>
          </p:cNvPr>
          <p:cNvPicPr>
            <a:picLocks noChangeAspect="1"/>
          </p:cNvPicPr>
          <p:nvPr/>
        </p:nvPicPr>
        <p:blipFill>
          <a:blip r:embed="rId2"/>
          <a:stretch>
            <a:fillRect/>
          </a:stretch>
        </p:blipFill>
        <p:spPr>
          <a:xfrm>
            <a:off x="9329271" y="1857188"/>
            <a:ext cx="1876612" cy="1876612"/>
          </a:xfrm>
          <a:prstGeom prst="rect">
            <a:avLst/>
          </a:prstGeom>
        </p:spPr>
      </p:pic>
      <p:sp>
        <p:nvSpPr>
          <p:cNvPr id="7" name="Footer Placeholder 6">
            <a:extLst>
              <a:ext uri="{FF2B5EF4-FFF2-40B4-BE49-F238E27FC236}">
                <a16:creationId xmlns:a16="http://schemas.microsoft.com/office/drawing/2014/main" id="{EFDAFADA-6483-10C4-8F5F-9A137EF7AC5C}"/>
              </a:ext>
            </a:extLst>
          </p:cNvPr>
          <p:cNvSpPr>
            <a:spLocks noGrp="1"/>
          </p:cNvSpPr>
          <p:nvPr>
            <p:ph type="ftr" sz="quarter" idx="11"/>
          </p:nvPr>
        </p:nvSpPr>
        <p:spPr/>
        <p:txBody>
          <a:bodyPr/>
          <a:lstStyle/>
          <a:p>
            <a:r>
              <a:rPr lang="en-US"/>
              <a:t>LARK Lab RL Seminar Week 1 03/18-2025</a:t>
            </a:r>
          </a:p>
        </p:txBody>
      </p:sp>
    </p:spTree>
    <p:extLst>
      <p:ext uri="{BB962C8B-B14F-4D97-AF65-F5344CB8AC3E}">
        <p14:creationId xmlns:p14="http://schemas.microsoft.com/office/powerpoint/2010/main" val="9684920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1EE5A-C439-24F3-D9B8-47E3BCE15F44}"/>
              </a:ext>
            </a:extLst>
          </p:cNvPr>
          <p:cNvSpPr>
            <a:spLocks noGrp="1"/>
          </p:cNvSpPr>
          <p:nvPr>
            <p:ph type="title"/>
          </p:nvPr>
        </p:nvSpPr>
        <p:spPr/>
        <p:txBody>
          <a:bodyPr/>
          <a:lstStyle/>
          <a:p>
            <a:r>
              <a:rPr lang="en-US" dirty="0"/>
              <a:t>Tic-Tac-Toe as a Dynamic Programming Problem</a:t>
            </a:r>
          </a:p>
        </p:txBody>
      </p:sp>
      <p:sp>
        <p:nvSpPr>
          <p:cNvPr id="3" name="Content Placeholder 2">
            <a:extLst>
              <a:ext uri="{FF2B5EF4-FFF2-40B4-BE49-F238E27FC236}">
                <a16:creationId xmlns:a16="http://schemas.microsoft.com/office/drawing/2014/main" id="{9A43909E-D0EF-8358-A197-C3EB97CBED5C}"/>
              </a:ext>
            </a:extLst>
          </p:cNvPr>
          <p:cNvSpPr>
            <a:spLocks noGrp="1"/>
          </p:cNvSpPr>
          <p:nvPr>
            <p:ph idx="1"/>
          </p:nvPr>
        </p:nvSpPr>
        <p:spPr/>
        <p:txBody>
          <a:bodyPr/>
          <a:lstStyle/>
          <a:p>
            <a:r>
              <a:rPr lang="en-US" dirty="0"/>
              <a:t>If the opponent’s strategy is </a:t>
            </a:r>
            <a:r>
              <a:rPr lang="en-US" b="1" dirty="0"/>
              <a:t>fully known</a:t>
            </a:r>
            <a:r>
              <a:rPr lang="en-US" dirty="0"/>
              <a:t>, the game can be formulated as a </a:t>
            </a:r>
            <a:r>
              <a:rPr lang="en-US" b="1" dirty="0"/>
              <a:t>Markov Decision Process (MDP)</a:t>
            </a:r>
            <a:r>
              <a:rPr lang="en-US" dirty="0"/>
              <a:t> </a:t>
            </a:r>
          </a:p>
          <a:p>
            <a:r>
              <a:rPr lang="en-US" dirty="0"/>
              <a:t>The optimal value function can be computed via </a:t>
            </a:r>
            <a:r>
              <a:rPr lang="en-US" b="1" dirty="0"/>
              <a:t>Bellman equations</a:t>
            </a:r>
            <a:r>
              <a:rPr lang="en-US" dirty="0"/>
              <a:t> </a:t>
            </a:r>
          </a:p>
          <a:p>
            <a:r>
              <a:rPr lang="en-US" dirty="0"/>
              <a:t>Backward induction or </a:t>
            </a:r>
            <a:r>
              <a:rPr lang="en-US" b="1" dirty="0"/>
              <a:t>value iteration</a:t>
            </a:r>
            <a:r>
              <a:rPr lang="en-US" dirty="0"/>
              <a:t> could be used to solve for optimal moves </a:t>
            </a:r>
          </a:p>
        </p:txBody>
      </p:sp>
      <p:sp>
        <p:nvSpPr>
          <p:cNvPr id="5" name="TextBox 4">
            <a:extLst>
              <a:ext uri="{FF2B5EF4-FFF2-40B4-BE49-F238E27FC236}">
                <a16:creationId xmlns:a16="http://schemas.microsoft.com/office/drawing/2014/main" id="{C883AF8E-E1A5-CB0F-9D4E-0F4C8D769D5C}"/>
              </a:ext>
            </a:extLst>
          </p:cNvPr>
          <p:cNvSpPr txBox="1"/>
          <p:nvPr/>
        </p:nvSpPr>
        <p:spPr>
          <a:xfrm>
            <a:off x="1344705" y="5010835"/>
            <a:ext cx="8982635" cy="954107"/>
          </a:xfrm>
          <a:prstGeom prst="rect">
            <a:avLst/>
          </a:prstGeom>
          <a:noFill/>
        </p:spPr>
        <p:txBody>
          <a:bodyPr wrap="square">
            <a:spAutoFit/>
          </a:bodyPr>
          <a:lstStyle/>
          <a:p>
            <a:r>
              <a:rPr lang="en-US" sz="2800" b="1" dirty="0"/>
              <a:t>Challenge:</a:t>
            </a:r>
            <a:r>
              <a:rPr lang="en-US" sz="2800" dirty="0"/>
              <a:t> The opponent’s behavior is </a:t>
            </a:r>
            <a:r>
              <a:rPr lang="en-US" sz="2800" b="1" dirty="0"/>
              <a:t>not fixed or fully known</a:t>
            </a:r>
            <a:endParaRPr lang="en-US" sz="2800" dirty="0"/>
          </a:p>
        </p:txBody>
      </p:sp>
      <p:sp>
        <p:nvSpPr>
          <p:cNvPr id="6" name="Footer Placeholder 5">
            <a:extLst>
              <a:ext uri="{FF2B5EF4-FFF2-40B4-BE49-F238E27FC236}">
                <a16:creationId xmlns:a16="http://schemas.microsoft.com/office/drawing/2014/main" id="{8E067505-91BF-8B91-781A-03C21A93BCFD}"/>
              </a:ext>
            </a:extLst>
          </p:cNvPr>
          <p:cNvSpPr>
            <a:spLocks noGrp="1"/>
          </p:cNvSpPr>
          <p:nvPr>
            <p:ph type="ftr" sz="quarter" idx="11"/>
          </p:nvPr>
        </p:nvSpPr>
        <p:spPr/>
        <p:txBody>
          <a:bodyPr/>
          <a:lstStyle/>
          <a:p>
            <a:r>
              <a:rPr lang="en-US"/>
              <a:t>LARK Lab RL Seminar Week 1 03/18-2025</a:t>
            </a:r>
          </a:p>
        </p:txBody>
      </p:sp>
    </p:spTree>
    <p:extLst>
      <p:ext uri="{BB962C8B-B14F-4D97-AF65-F5344CB8AC3E}">
        <p14:creationId xmlns:p14="http://schemas.microsoft.com/office/powerpoint/2010/main" val="1040659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2F5D0-9CA9-0176-1922-12F58E52A0A8}"/>
              </a:ext>
            </a:extLst>
          </p:cNvPr>
          <p:cNvSpPr>
            <a:spLocks noGrp="1"/>
          </p:cNvSpPr>
          <p:nvPr>
            <p:ph type="title"/>
          </p:nvPr>
        </p:nvSpPr>
        <p:spPr/>
        <p:txBody>
          <a:bodyPr/>
          <a:lstStyle/>
          <a:p>
            <a:r>
              <a:rPr lang="en-US" dirty="0"/>
              <a:t>A Classical Yet Trending Field</a:t>
            </a:r>
          </a:p>
        </p:txBody>
      </p:sp>
      <p:pic>
        <p:nvPicPr>
          <p:cNvPr id="5" name="Picture 4" descr="A graph of a graph of a number of black dots&#10;&#10;AI-generated content may be incorrect.">
            <a:extLst>
              <a:ext uri="{FF2B5EF4-FFF2-40B4-BE49-F238E27FC236}">
                <a16:creationId xmlns:a16="http://schemas.microsoft.com/office/drawing/2014/main" id="{92139325-F948-41BF-5463-A1AFBB33D355}"/>
              </a:ext>
            </a:extLst>
          </p:cNvPr>
          <p:cNvPicPr>
            <a:picLocks noChangeAspect="1"/>
          </p:cNvPicPr>
          <p:nvPr/>
        </p:nvPicPr>
        <p:blipFill>
          <a:blip r:embed="rId3"/>
          <a:stretch>
            <a:fillRect/>
          </a:stretch>
        </p:blipFill>
        <p:spPr>
          <a:xfrm>
            <a:off x="1157689" y="3116298"/>
            <a:ext cx="2853285" cy="2541373"/>
          </a:xfrm>
          <a:prstGeom prst="rect">
            <a:avLst/>
          </a:prstGeom>
        </p:spPr>
      </p:pic>
      <p:sp>
        <p:nvSpPr>
          <p:cNvPr id="7" name="TextBox 6">
            <a:extLst>
              <a:ext uri="{FF2B5EF4-FFF2-40B4-BE49-F238E27FC236}">
                <a16:creationId xmlns:a16="http://schemas.microsoft.com/office/drawing/2014/main" id="{52DD69BC-10A8-1B57-7785-228A177F193E}"/>
              </a:ext>
            </a:extLst>
          </p:cNvPr>
          <p:cNvSpPr txBox="1"/>
          <p:nvPr/>
        </p:nvSpPr>
        <p:spPr>
          <a:xfrm>
            <a:off x="728032" y="5657671"/>
            <a:ext cx="4482946" cy="923330"/>
          </a:xfrm>
          <a:prstGeom prst="rect">
            <a:avLst/>
          </a:prstGeom>
          <a:noFill/>
        </p:spPr>
        <p:txBody>
          <a:bodyPr wrap="square">
            <a:spAutoFit/>
          </a:bodyPr>
          <a:lstStyle/>
          <a:p>
            <a:r>
              <a:rPr lang="en-US" b="0" i="0" dirty="0">
                <a:solidFill>
                  <a:srgbClr val="222222"/>
                </a:solidFill>
                <a:effectLst/>
                <a:latin typeface="Arial" panose="020B0604020202020204" pitchFamily="34" charset="0"/>
              </a:rPr>
              <a:t>Silver, David, et al. "Mastering the game of go without human knowledge." </a:t>
            </a:r>
            <a:r>
              <a:rPr lang="en-US" i="1" dirty="0">
                <a:solidFill>
                  <a:srgbClr val="222222"/>
                </a:solidFill>
                <a:latin typeface="Arial" panose="020B0604020202020204" pitchFamily="34" charset="0"/>
              </a:rPr>
              <a:t>N</a:t>
            </a:r>
            <a:r>
              <a:rPr lang="en-US" b="0" i="1" dirty="0">
                <a:solidFill>
                  <a:srgbClr val="222222"/>
                </a:solidFill>
                <a:effectLst/>
                <a:latin typeface="Arial" panose="020B0604020202020204" pitchFamily="34" charset="0"/>
              </a:rPr>
              <a:t>ature</a:t>
            </a:r>
            <a:r>
              <a:rPr lang="en-US" b="0" i="0" dirty="0">
                <a:solidFill>
                  <a:srgbClr val="222222"/>
                </a:solidFill>
                <a:effectLst/>
                <a:latin typeface="Arial" panose="020B0604020202020204" pitchFamily="34" charset="0"/>
              </a:rPr>
              <a:t> 2017 (AlphaGo Zero)</a:t>
            </a:r>
            <a:endParaRPr lang="en-US" dirty="0"/>
          </a:p>
        </p:txBody>
      </p:sp>
      <p:pic>
        <p:nvPicPr>
          <p:cNvPr id="9" name="Picture 8" descr="A screen shot of a game&#10;&#10;AI-generated content may be incorrect.">
            <a:extLst>
              <a:ext uri="{FF2B5EF4-FFF2-40B4-BE49-F238E27FC236}">
                <a16:creationId xmlns:a16="http://schemas.microsoft.com/office/drawing/2014/main" id="{AADAF6A1-C2FC-7180-8C04-C708F0BFF6A6}"/>
              </a:ext>
            </a:extLst>
          </p:cNvPr>
          <p:cNvPicPr>
            <a:picLocks noChangeAspect="1"/>
          </p:cNvPicPr>
          <p:nvPr/>
        </p:nvPicPr>
        <p:blipFill>
          <a:blip r:embed="rId4"/>
          <a:stretch>
            <a:fillRect/>
          </a:stretch>
        </p:blipFill>
        <p:spPr>
          <a:xfrm>
            <a:off x="357965" y="1750967"/>
            <a:ext cx="5641825" cy="923331"/>
          </a:xfrm>
          <a:prstGeom prst="rect">
            <a:avLst/>
          </a:prstGeom>
        </p:spPr>
      </p:pic>
      <p:sp>
        <p:nvSpPr>
          <p:cNvPr id="11" name="TextBox 10">
            <a:extLst>
              <a:ext uri="{FF2B5EF4-FFF2-40B4-BE49-F238E27FC236}">
                <a16:creationId xmlns:a16="http://schemas.microsoft.com/office/drawing/2014/main" id="{52455B57-55C7-FFA2-49A5-8A8B1DE665A1}"/>
              </a:ext>
            </a:extLst>
          </p:cNvPr>
          <p:cNvSpPr txBox="1"/>
          <p:nvPr/>
        </p:nvSpPr>
        <p:spPr>
          <a:xfrm>
            <a:off x="5999790" y="1889466"/>
            <a:ext cx="6097836" cy="646331"/>
          </a:xfrm>
          <a:prstGeom prst="rect">
            <a:avLst/>
          </a:prstGeom>
          <a:noFill/>
        </p:spPr>
        <p:txBody>
          <a:bodyPr wrap="square">
            <a:spAutoFit/>
          </a:bodyPr>
          <a:lstStyle/>
          <a:p>
            <a:r>
              <a:rPr lang="en-US" b="0" i="0" dirty="0" err="1">
                <a:solidFill>
                  <a:srgbClr val="222222"/>
                </a:solidFill>
                <a:effectLst/>
                <a:latin typeface="Arial" panose="020B0604020202020204" pitchFamily="34" charset="0"/>
              </a:rPr>
              <a:t>Mnih</a:t>
            </a:r>
            <a:r>
              <a:rPr lang="en-US" b="0" i="0" dirty="0">
                <a:solidFill>
                  <a:srgbClr val="222222"/>
                </a:solidFill>
                <a:effectLst/>
                <a:latin typeface="Arial" panose="020B0604020202020204" pitchFamily="34" charset="0"/>
              </a:rPr>
              <a:t>, Volodymyr, et al. "Playing Atari with Deep Reinforcement Learning.” 2013. (Deep Q Learning)</a:t>
            </a:r>
            <a:endParaRPr lang="en-US" dirty="0"/>
          </a:p>
        </p:txBody>
      </p:sp>
      <p:pic>
        <p:nvPicPr>
          <p:cNvPr id="13" name="Picture 12" descr="A video game of a race track&#10;&#10;AI-generated content may be incorrect.">
            <a:extLst>
              <a:ext uri="{FF2B5EF4-FFF2-40B4-BE49-F238E27FC236}">
                <a16:creationId xmlns:a16="http://schemas.microsoft.com/office/drawing/2014/main" id="{8E46D06F-C871-5382-1BFA-989CBBDD7CB8}"/>
              </a:ext>
            </a:extLst>
          </p:cNvPr>
          <p:cNvPicPr>
            <a:picLocks noChangeAspect="1"/>
          </p:cNvPicPr>
          <p:nvPr/>
        </p:nvPicPr>
        <p:blipFill>
          <a:blip r:embed="rId5"/>
          <a:stretch>
            <a:fillRect/>
          </a:stretch>
        </p:blipFill>
        <p:spPr>
          <a:xfrm>
            <a:off x="5860973" y="3035889"/>
            <a:ext cx="4161301" cy="2702190"/>
          </a:xfrm>
          <a:prstGeom prst="rect">
            <a:avLst/>
          </a:prstGeom>
        </p:spPr>
      </p:pic>
      <p:sp>
        <p:nvSpPr>
          <p:cNvPr id="15" name="TextBox 14">
            <a:extLst>
              <a:ext uri="{FF2B5EF4-FFF2-40B4-BE49-F238E27FC236}">
                <a16:creationId xmlns:a16="http://schemas.microsoft.com/office/drawing/2014/main" id="{93EED28A-4D99-446B-BA93-F16FDB66AD89}"/>
              </a:ext>
            </a:extLst>
          </p:cNvPr>
          <p:cNvSpPr txBox="1"/>
          <p:nvPr/>
        </p:nvSpPr>
        <p:spPr>
          <a:xfrm>
            <a:off x="5703983" y="5776506"/>
            <a:ext cx="6097836" cy="646331"/>
          </a:xfrm>
          <a:prstGeom prst="rect">
            <a:avLst/>
          </a:prstGeom>
          <a:noFill/>
        </p:spPr>
        <p:txBody>
          <a:bodyPr wrap="square">
            <a:spAutoFit/>
          </a:bodyPr>
          <a:lstStyle/>
          <a:p>
            <a:r>
              <a:rPr lang="en-US" b="0" i="0" dirty="0" err="1">
                <a:solidFill>
                  <a:srgbClr val="222222"/>
                </a:solidFill>
                <a:effectLst/>
                <a:latin typeface="Arial" panose="020B0604020202020204" pitchFamily="34" charset="0"/>
              </a:rPr>
              <a:t>Mnih</a:t>
            </a:r>
            <a:r>
              <a:rPr lang="en-US" b="0" i="0" dirty="0">
                <a:solidFill>
                  <a:srgbClr val="222222"/>
                </a:solidFill>
                <a:effectLst/>
                <a:latin typeface="Arial" panose="020B0604020202020204" pitchFamily="34" charset="0"/>
              </a:rPr>
              <a:t>, Volodymyr, et al. "Asynchronous methods for deep reinforcement learning." </a:t>
            </a:r>
            <a:r>
              <a:rPr lang="en-US" b="0" i="1" dirty="0">
                <a:solidFill>
                  <a:srgbClr val="222222"/>
                </a:solidFill>
                <a:effectLst/>
                <a:latin typeface="Arial" panose="020B0604020202020204" pitchFamily="34" charset="0"/>
              </a:rPr>
              <a:t>ICML</a:t>
            </a:r>
            <a:r>
              <a:rPr lang="en-US" b="0" i="0" dirty="0">
                <a:solidFill>
                  <a:srgbClr val="222222"/>
                </a:solidFill>
                <a:effectLst/>
                <a:latin typeface="Arial" panose="020B0604020202020204" pitchFamily="34" charset="0"/>
              </a:rPr>
              <a:t>, 2016. (A2C and A3C)</a:t>
            </a:r>
            <a:endParaRPr lang="en-US" dirty="0"/>
          </a:p>
        </p:txBody>
      </p:sp>
      <p:sp>
        <p:nvSpPr>
          <p:cNvPr id="16" name="TextBox 15">
            <a:extLst>
              <a:ext uri="{FF2B5EF4-FFF2-40B4-BE49-F238E27FC236}">
                <a16:creationId xmlns:a16="http://schemas.microsoft.com/office/drawing/2014/main" id="{4EDC8FCD-B009-50D7-4D09-2F0A357F0CAB}"/>
              </a:ext>
            </a:extLst>
          </p:cNvPr>
          <p:cNvSpPr txBox="1"/>
          <p:nvPr/>
        </p:nvSpPr>
        <p:spPr>
          <a:xfrm>
            <a:off x="5999790" y="1481707"/>
            <a:ext cx="2148922" cy="369332"/>
          </a:xfrm>
          <a:prstGeom prst="rect">
            <a:avLst/>
          </a:prstGeom>
          <a:noFill/>
        </p:spPr>
        <p:txBody>
          <a:bodyPr wrap="none" rtlCol="0">
            <a:spAutoFit/>
          </a:bodyPr>
          <a:lstStyle/>
          <a:p>
            <a:r>
              <a:rPr lang="en-US" dirty="0">
                <a:solidFill>
                  <a:srgbClr val="FF0000"/>
                </a:solidFill>
              </a:rPr>
              <a:t>Q Learning (Chap 6)</a:t>
            </a:r>
          </a:p>
        </p:txBody>
      </p:sp>
      <p:sp>
        <p:nvSpPr>
          <p:cNvPr id="17" name="TextBox 16">
            <a:extLst>
              <a:ext uri="{FF2B5EF4-FFF2-40B4-BE49-F238E27FC236}">
                <a16:creationId xmlns:a16="http://schemas.microsoft.com/office/drawing/2014/main" id="{5E63CF41-F14C-9FEC-9D7D-1EBDDBF8CF98}"/>
              </a:ext>
            </a:extLst>
          </p:cNvPr>
          <p:cNvSpPr txBox="1"/>
          <p:nvPr/>
        </p:nvSpPr>
        <p:spPr>
          <a:xfrm>
            <a:off x="1117045" y="2813042"/>
            <a:ext cx="3999813" cy="369332"/>
          </a:xfrm>
          <a:prstGeom prst="rect">
            <a:avLst/>
          </a:prstGeom>
          <a:noFill/>
        </p:spPr>
        <p:txBody>
          <a:bodyPr wrap="none" rtlCol="0">
            <a:spAutoFit/>
          </a:bodyPr>
          <a:lstStyle/>
          <a:p>
            <a:r>
              <a:rPr lang="en-US" dirty="0">
                <a:solidFill>
                  <a:srgbClr val="FF0000"/>
                </a:solidFill>
              </a:rPr>
              <a:t>Tabular Rasa (Chap 6, not exact name)</a:t>
            </a:r>
          </a:p>
        </p:txBody>
      </p:sp>
      <p:sp>
        <p:nvSpPr>
          <p:cNvPr id="18" name="TextBox 17">
            <a:extLst>
              <a:ext uri="{FF2B5EF4-FFF2-40B4-BE49-F238E27FC236}">
                <a16:creationId xmlns:a16="http://schemas.microsoft.com/office/drawing/2014/main" id="{59A3BDE5-6851-E905-472F-A78F281545EB}"/>
              </a:ext>
            </a:extLst>
          </p:cNvPr>
          <p:cNvSpPr txBox="1"/>
          <p:nvPr/>
        </p:nvSpPr>
        <p:spPr>
          <a:xfrm>
            <a:off x="6966857" y="2766010"/>
            <a:ext cx="3623043" cy="369332"/>
          </a:xfrm>
          <a:prstGeom prst="rect">
            <a:avLst/>
          </a:prstGeom>
          <a:noFill/>
        </p:spPr>
        <p:txBody>
          <a:bodyPr wrap="none" rtlCol="0">
            <a:spAutoFit/>
          </a:bodyPr>
          <a:lstStyle/>
          <a:p>
            <a:r>
              <a:rPr lang="en-US" dirty="0">
                <a:solidFill>
                  <a:srgbClr val="FF0000"/>
                </a:solidFill>
              </a:rPr>
              <a:t>Policy Gradient Methods (Chap 13)</a:t>
            </a:r>
          </a:p>
        </p:txBody>
      </p:sp>
      <p:sp>
        <p:nvSpPr>
          <p:cNvPr id="19" name="Footer Placeholder 18">
            <a:extLst>
              <a:ext uri="{FF2B5EF4-FFF2-40B4-BE49-F238E27FC236}">
                <a16:creationId xmlns:a16="http://schemas.microsoft.com/office/drawing/2014/main" id="{E1600076-CD84-FF79-2F47-6EE9ED0D1EC7}"/>
              </a:ext>
            </a:extLst>
          </p:cNvPr>
          <p:cNvSpPr>
            <a:spLocks noGrp="1"/>
          </p:cNvSpPr>
          <p:nvPr>
            <p:ph type="ftr" sz="quarter" idx="11"/>
          </p:nvPr>
        </p:nvSpPr>
        <p:spPr/>
        <p:txBody>
          <a:bodyPr/>
          <a:lstStyle/>
          <a:p>
            <a:r>
              <a:rPr lang="en-US"/>
              <a:t>LARK Lab RL Seminar Week 1 03/18-2025</a:t>
            </a:r>
          </a:p>
        </p:txBody>
      </p:sp>
    </p:spTree>
    <p:extLst>
      <p:ext uri="{BB962C8B-B14F-4D97-AF65-F5344CB8AC3E}">
        <p14:creationId xmlns:p14="http://schemas.microsoft.com/office/powerpoint/2010/main" val="435567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10B17-DB78-076E-79D8-6DA589F61E3D}"/>
              </a:ext>
            </a:extLst>
          </p:cNvPr>
          <p:cNvSpPr>
            <a:spLocks noGrp="1"/>
          </p:cNvSpPr>
          <p:nvPr>
            <p:ph type="title"/>
          </p:nvPr>
        </p:nvSpPr>
        <p:spPr/>
        <p:txBody>
          <a:bodyPr/>
          <a:lstStyle/>
          <a:p>
            <a:r>
              <a:rPr lang="en-US" dirty="0"/>
              <a:t>RL for Tic-Tac-Toe</a:t>
            </a:r>
          </a:p>
        </p:txBody>
      </p:sp>
      <p:pic>
        <p:nvPicPr>
          <p:cNvPr id="5" name="Picture 4" descr="A diagram of a diagram&#10;&#10;AI-generated content may be incorrect.">
            <a:extLst>
              <a:ext uri="{FF2B5EF4-FFF2-40B4-BE49-F238E27FC236}">
                <a16:creationId xmlns:a16="http://schemas.microsoft.com/office/drawing/2014/main" id="{DE5A5B8E-C2C8-12C9-71FA-219C0783640F}"/>
              </a:ext>
            </a:extLst>
          </p:cNvPr>
          <p:cNvPicPr>
            <a:picLocks noChangeAspect="1"/>
          </p:cNvPicPr>
          <p:nvPr/>
        </p:nvPicPr>
        <p:blipFill>
          <a:blip r:embed="rId2"/>
          <a:stretch>
            <a:fillRect/>
          </a:stretch>
        </p:blipFill>
        <p:spPr>
          <a:xfrm>
            <a:off x="6617866" y="1475535"/>
            <a:ext cx="5369767" cy="4747185"/>
          </a:xfrm>
          <a:prstGeom prst="rect">
            <a:avLst/>
          </a:prstGeom>
        </p:spPr>
      </p:pic>
      <p:sp>
        <p:nvSpPr>
          <p:cNvPr id="8" name="TextBox 7">
            <a:extLst>
              <a:ext uri="{FF2B5EF4-FFF2-40B4-BE49-F238E27FC236}">
                <a16:creationId xmlns:a16="http://schemas.microsoft.com/office/drawing/2014/main" id="{C3E03D84-9923-C696-98A4-A5ABF9F6710A}"/>
              </a:ext>
            </a:extLst>
          </p:cNvPr>
          <p:cNvSpPr txBox="1"/>
          <p:nvPr/>
        </p:nvSpPr>
        <p:spPr>
          <a:xfrm>
            <a:off x="1043150" y="1875310"/>
            <a:ext cx="5369767" cy="2677656"/>
          </a:xfrm>
          <a:prstGeom prst="rect">
            <a:avLst/>
          </a:prstGeom>
          <a:noFill/>
        </p:spPr>
        <p:txBody>
          <a:bodyPr wrap="square">
            <a:spAutoFit/>
          </a:bodyPr>
          <a:lstStyle/>
          <a:p>
            <a:pPr>
              <a:buFont typeface="Arial" panose="020B0604020202020204" pitchFamily="34" charset="0"/>
              <a:buChar char="•"/>
            </a:pPr>
            <a:r>
              <a:rPr lang="en-US" sz="2800" dirty="0"/>
              <a:t> Bold lines: the actual move we take</a:t>
            </a:r>
          </a:p>
          <a:p>
            <a:pPr>
              <a:buFont typeface="Arial" panose="020B0604020202020204" pitchFamily="34" charset="0"/>
              <a:buChar char="•"/>
            </a:pPr>
            <a:r>
              <a:rPr lang="en-US" sz="2800" dirty="0"/>
              <a:t> Dotted lines: all the possible moves we could take</a:t>
            </a:r>
          </a:p>
          <a:p>
            <a:pPr>
              <a:buFont typeface="Arial" panose="020B0604020202020204" pitchFamily="34" charset="0"/>
              <a:buChar char="•"/>
            </a:pPr>
            <a:r>
              <a:rPr lang="en-US" sz="2800" dirty="0"/>
              <a:t> Red: update estimated values </a:t>
            </a:r>
          </a:p>
          <a:p>
            <a:pPr>
              <a:buFont typeface="Arial" panose="020B0604020202020204" pitchFamily="34" charset="0"/>
              <a:buChar char="•"/>
            </a:pPr>
            <a:r>
              <a:rPr lang="en-US" sz="2800" dirty="0"/>
              <a:t>*: best move currently estimated </a:t>
            </a:r>
          </a:p>
        </p:txBody>
      </p:sp>
      <p:pic>
        <p:nvPicPr>
          <p:cNvPr id="10" name="Picture 9" descr="A math equation with a plus and a v&#10;&#10;AI-generated content may be incorrect.">
            <a:extLst>
              <a:ext uri="{FF2B5EF4-FFF2-40B4-BE49-F238E27FC236}">
                <a16:creationId xmlns:a16="http://schemas.microsoft.com/office/drawing/2014/main" id="{0B6A1035-AC97-32F1-DFE2-D4D9DFC5E1BF}"/>
              </a:ext>
            </a:extLst>
          </p:cNvPr>
          <p:cNvPicPr>
            <a:picLocks noChangeAspect="1"/>
          </p:cNvPicPr>
          <p:nvPr/>
        </p:nvPicPr>
        <p:blipFill>
          <a:blip r:embed="rId3"/>
          <a:stretch>
            <a:fillRect/>
          </a:stretch>
        </p:blipFill>
        <p:spPr>
          <a:xfrm>
            <a:off x="1228247" y="5029200"/>
            <a:ext cx="4525182" cy="690282"/>
          </a:xfrm>
          <a:prstGeom prst="rect">
            <a:avLst/>
          </a:prstGeom>
        </p:spPr>
      </p:pic>
      <p:sp>
        <p:nvSpPr>
          <p:cNvPr id="11" name="TextBox 10">
            <a:extLst>
              <a:ext uri="{FF2B5EF4-FFF2-40B4-BE49-F238E27FC236}">
                <a16:creationId xmlns:a16="http://schemas.microsoft.com/office/drawing/2014/main" id="{C123FE11-3B24-6523-27EA-8C25A4CC534E}"/>
              </a:ext>
            </a:extLst>
          </p:cNvPr>
          <p:cNvSpPr txBox="1"/>
          <p:nvPr/>
        </p:nvSpPr>
        <p:spPr>
          <a:xfrm>
            <a:off x="1228247" y="5862918"/>
            <a:ext cx="4877104" cy="369332"/>
          </a:xfrm>
          <a:prstGeom prst="rect">
            <a:avLst/>
          </a:prstGeom>
          <a:noFill/>
        </p:spPr>
        <p:txBody>
          <a:bodyPr wrap="none" rtlCol="0">
            <a:spAutoFit/>
          </a:bodyPr>
          <a:lstStyle/>
          <a:p>
            <a:r>
              <a:rPr lang="en-US" b="1" dirty="0">
                <a:solidFill>
                  <a:schemeClr val="accent6">
                    <a:lumMod val="75000"/>
                  </a:schemeClr>
                </a:solidFill>
              </a:rPr>
              <a:t>temporal-difference learning: V(St+1) – V(St)</a:t>
            </a:r>
          </a:p>
        </p:txBody>
      </p:sp>
      <p:sp>
        <p:nvSpPr>
          <p:cNvPr id="12" name="Footer Placeholder 11">
            <a:extLst>
              <a:ext uri="{FF2B5EF4-FFF2-40B4-BE49-F238E27FC236}">
                <a16:creationId xmlns:a16="http://schemas.microsoft.com/office/drawing/2014/main" id="{73B31531-F7C8-CD82-8431-83C973245E84}"/>
              </a:ext>
            </a:extLst>
          </p:cNvPr>
          <p:cNvSpPr>
            <a:spLocks noGrp="1"/>
          </p:cNvSpPr>
          <p:nvPr>
            <p:ph type="ftr" sz="quarter" idx="11"/>
          </p:nvPr>
        </p:nvSpPr>
        <p:spPr/>
        <p:txBody>
          <a:bodyPr/>
          <a:lstStyle/>
          <a:p>
            <a:r>
              <a:rPr lang="en-US"/>
              <a:t>LARK Lab RL Seminar Week 1 03/18-2025</a:t>
            </a:r>
          </a:p>
        </p:txBody>
      </p:sp>
    </p:spTree>
    <p:extLst>
      <p:ext uri="{BB962C8B-B14F-4D97-AF65-F5344CB8AC3E}">
        <p14:creationId xmlns:p14="http://schemas.microsoft.com/office/powerpoint/2010/main" val="16241610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6F98C-A495-A142-33CC-6C87A307A06E}"/>
              </a:ext>
            </a:extLst>
          </p:cNvPr>
          <p:cNvSpPr>
            <a:spLocks noGrp="1"/>
          </p:cNvSpPr>
          <p:nvPr>
            <p:ph type="title"/>
          </p:nvPr>
        </p:nvSpPr>
        <p:spPr/>
        <p:txBody>
          <a:bodyPr/>
          <a:lstStyle/>
          <a:p>
            <a:r>
              <a:rPr lang="en-US" dirty="0"/>
              <a:t>RL for Tic-Tac-Toe</a:t>
            </a:r>
          </a:p>
        </p:txBody>
      </p:sp>
      <p:sp>
        <p:nvSpPr>
          <p:cNvPr id="5" name="TextBox 4">
            <a:extLst>
              <a:ext uri="{FF2B5EF4-FFF2-40B4-BE49-F238E27FC236}">
                <a16:creationId xmlns:a16="http://schemas.microsoft.com/office/drawing/2014/main" id="{FF65109A-881A-C3A4-B584-5D5921C8B248}"/>
              </a:ext>
            </a:extLst>
          </p:cNvPr>
          <p:cNvSpPr txBox="1"/>
          <p:nvPr/>
        </p:nvSpPr>
        <p:spPr>
          <a:xfrm>
            <a:off x="593583" y="1690688"/>
            <a:ext cx="9823404" cy="1384995"/>
          </a:xfrm>
          <a:prstGeom prst="rect">
            <a:avLst/>
          </a:prstGeom>
          <a:noFill/>
        </p:spPr>
        <p:txBody>
          <a:bodyPr wrap="square">
            <a:spAutoFit/>
          </a:bodyPr>
          <a:lstStyle/>
          <a:p>
            <a:pPr marL="457200" indent="-457200">
              <a:buFont typeface="Arial" panose="020B0604020202020204" pitchFamily="34" charset="0"/>
              <a:buChar char="•"/>
            </a:pPr>
            <a:r>
              <a:rPr lang="en-US" sz="2800" b="1" dirty="0"/>
              <a:t>Model-free methods</a:t>
            </a:r>
            <a:r>
              <a:rPr lang="en-US" sz="2800" dirty="0"/>
              <a:t> learn from experience </a:t>
            </a:r>
          </a:p>
          <a:p>
            <a:pPr marL="457200" indent="-457200">
              <a:buFont typeface="Arial" panose="020B0604020202020204" pitchFamily="34" charset="0"/>
              <a:buChar char="•"/>
            </a:pPr>
            <a:r>
              <a:rPr lang="en-US" sz="2800" b="1" dirty="0"/>
              <a:t>Exploration</a:t>
            </a:r>
            <a:r>
              <a:rPr lang="en-US" sz="2800" dirty="0"/>
              <a:t> allows the agent to adapt to different opponents</a:t>
            </a:r>
          </a:p>
        </p:txBody>
      </p:sp>
      <p:sp>
        <p:nvSpPr>
          <p:cNvPr id="8" name="TextBox 7">
            <a:extLst>
              <a:ext uri="{FF2B5EF4-FFF2-40B4-BE49-F238E27FC236}">
                <a16:creationId xmlns:a16="http://schemas.microsoft.com/office/drawing/2014/main" id="{46F239C0-E1A8-2EBB-722B-85AB5CB5C8FA}"/>
              </a:ext>
            </a:extLst>
          </p:cNvPr>
          <p:cNvSpPr txBox="1"/>
          <p:nvPr/>
        </p:nvSpPr>
        <p:spPr>
          <a:xfrm>
            <a:off x="1651418" y="3638883"/>
            <a:ext cx="8586275" cy="2246769"/>
          </a:xfrm>
          <a:prstGeom prst="rect">
            <a:avLst/>
          </a:prstGeom>
          <a:noFill/>
        </p:spPr>
        <p:txBody>
          <a:bodyPr wrap="square">
            <a:spAutoFit/>
          </a:bodyPr>
          <a:lstStyle/>
          <a:p>
            <a:r>
              <a:rPr lang="en-US" sz="2000" i="1" dirty="0">
                <a:effectLst/>
                <a:highlight>
                  <a:srgbClr val="FFFF00"/>
                </a:highlight>
                <a:latin typeface="CMR10"/>
              </a:rPr>
              <a:t>The tic-tac-toe player is model-free in this sense with respect to its opponent: it has no model of its opponent of any kind. Because models have to be reasonably accurate to be useful, model-free methods can have advantages over more complex methods when the real bottleneck in solving a problem is the difficulty of constructing a sufficiently accurate environment model. Model-free methods are also important building blocks for model-based methods.  (Pp.12)</a:t>
            </a:r>
            <a:endParaRPr lang="en-US" sz="2000" i="1" dirty="0">
              <a:highlight>
                <a:srgbClr val="FFFF00"/>
              </a:highlight>
            </a:endParaRPr>
          </a:p>
          <a:p>
            <a:endParaRPr lang="en-US" sz="2000" dirty="0">
              <a:highlight>
                <a:srgbClr val="FFFF00"/>
              </a:highlight>
            </a:endParaRPr>
          </a:p>
        </p:txBody>
      </p:sp>
      <p:sp>
        <p:nvSpPr>
          <p:cNvPr id="9" name="Footer Placeholder 8">
            <a:extLst>
              <a:ext uri="{FF2B5EF4-FFF2-40B4-BE49-F238E27FC236}">
                <a16:creationId xmlns:a16="http://schemas.microsoft.com/office/drawing/2014/main" id="{9298459B-0C22-F120-B197-CE4795C4FB28}"/>
              </a:ext>
            </a:extLst>
          </p:cNvPr>
          <p:cNvSpPr>
            <a:spLocks noGrp="1"/>
          </p:cNvSpPr>
          <p:nvPr>
            <p:ph type="ftr" sz="quarter" idx="11"/>
          </p:nvPr>
        </p:nvSpPr>
        <p:spPr/>
        <p:txBody>
          <a:bodyPr/>
          <a:lstStyle/>
          <a:p>
            <a:r>
              <a:rPr lang="en-US"/>
              <a:t>LARK Lab RL Seminar Week 1 03/18-2025</a:t>
            </a:r>
          </a:p>
        </p:txBody>
      </p:sp>
    </p:spTree>
    <p:extLst>
      <p:ext uri="{BB962C8B-B14F-4D97-AF65-F5344CB8AC3E}">
        <p14:creationId xmlns:p14="http://schemas.microsoft.com/office/powerpoint/2010/main" val="36090502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AA3D0-6BED-2487-CC2B-9EC47355D4C1}"/>
              </a:ext>
            </a:extLst>
          </p:cNvPr>
          <p:cNvSpPr>
            <a:spLocks noGrp="1"/>
          </p:cNvSpPr>
          <p:nvPr>
            <p:ph type="title"/>
          </p:nvPr>
        </p:nvSpPr>
        <p:spPr/>
        <p:txBody>
          <a:bodyPr/>
          <a:lstStyle/>
          <a:p>
            <a:r>
              <a:rPr lang="en-US" dirty="0"/>
              <a:t>RL History </a:t>
            </a:r>
          </a:p>
        </p:txBody>
      </p:sp>
      <p:sp>
        <p:nvSpPr>
          <p:cNvPr id="3" name="Content Placeholder 2">
            <a:extLst>
              <a:ext uri="{FF2B5EF4-FFF2-40B4-BE49-F238E27FC236}">
                <a16:creationId xmlns:a16="http://schemas.microsoft.com/office/drawing/2014/main" id="{2026D45C-EE16-322D-3835-C0E556E2274F}"/>
              </a:ext>
            </a:extLst>
          </p:cNvPr>
          <p:cNvSpPr>
            <a:spLocks noGrp="1"/>
          </p:cNvSpPr>
          <p:nvPr>
            <p:ph idx="1"/>
          </p:nvPr>
        </p:nvSpPr>
        <p:spPr/>
        <p:txBody>
          <a:bodyPr/>
          <a:lstStyle/>
          <a:p>
            <a:r>
              <a:rPr lang="en-US" dirty="0"/>
              <a:t>Reading </a:t>
            </a:r>
          </a:p>
        </p:txBody>
      </p:sp>
      <p:sp>
        <p:nvSpPr>
          <p:cNvPr id="4" name="Footer Placeholder 3">
            <a:extLst>
              <a:ext uri="{FF2B5EF4-FFF2-40B4-BE49-F238E27FC236}">
                <a16:creationId xmlns:a16="http://schemas.microsoft.com/office/drawing/2014/main" id="{B9724077-94BC-9F9E-6AFA-AAABEC5B829B}"/>
              </a:ext>
            </a:extLst>
          </p:cNvPr>
          <p:cNvSpPr>
            <a:spLocks noGrp="1"/>
          </p:cNvSpPr>
          <p:nvPr>
            <p:ph type="ftr" sz="quarter" idx="11"/>
          </p:nvPr>
        </p:nvSpPr>
        <p:spPr/>
        <p:txBody>
          <a:bodyPr/>
          <a:lstStyle/>
          <a:p>
            <a:r>
              <a:rPr lang="en-US"/>
              <a:t>LARK Lab RL Seminar Week 1 03/18-2025</a:t>
            </a:r>
          </a:p>
        </p:txBody>
      </p:sp>
    </p:spTree>
    <p:extLst>
      <p:ext uri="{BB962C8B-B14F-4D97-AF65-F5344CB8AC3E}">
        <p14:creationId xmlns:p14="http://schemas.microsoft.com/office/powerpoint/2010/main" val="39084950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28E8C-9193-4C4A-69A4-A5DC97E9BD6A}"/>
              </a:ext>
            </a:extLst>
          </p:cNvPr>
          <p:cNvSpPr>
            <a:spLocks noGrp="1"/>
          </p:cNvSpPr>
          <p:nvPr>
            <p:ph type="title"/>
          </p:nvPr>
        </p:nvSpPr>
        <p:spPr/>
        <p:txBody>
          <a:bodyPr/>
          <a:lstStyle/>
          <a:p>
            <a:r>
              <a:rPr lang="en-US" dirty="0"/>
              <a:t>Next Reading and Preparation </a:t>
            </a:r>
          </a:p>
        </p:txBody>
      </p:sp>
      <p:sp>
        <p:nvSpPr>
          <p:cNvPr id="3" name="Content Placeholder 2">
            <a:extLst>
              <a:ext uri="{FF2B5EF4-FFF2-40B4-BE49-F238E27FC236}">
                <a16:creationId xmlns:a16="http://schemas.microsoft.com/office/drawing/2014/main" id="{293A7B3F-BA63-D3EE-41B9-C495CB480DB4}"/>
              </a:ext>
            </a:extLst>
          </p:cNvPr>
          <p:cNvSpPr>
            <a:spLocks noGrp="1"/>
          </p:cNvSpPr>
          <p:nvPr>
            <p:ph idx="1"/>
          </p:nvPr>
        </p:nvSpPr>
        <p:spPr/>
        <p:txBody>
          <a:bodyPr/>
          <a:lstStyle/>
          <a:p>
            <a:r>
              <a:rPr lang="en-US" dirty="0"/>
              <a:t>Read the chapter by yourself – before meeting </a:t>
            </a:r>
          </a:p>
          <a:p>
            <a:r>
              <a:rPr lang="en-US" dirty="0"/>
              <a:t>During the seminar, we will walk through important concepts, math equations and proofs together</a:t>
            </a:r>
          </a:p>
          <a:p>
            <a:r>
              <a:rPr lang="en-US" dirty="0"/>
              <a:t>Read the chapter again – feel the flow! </a:t>
            </a:r>
          </a:p>
        </p:txBody>
      </p:sp>
      <p:sp>
        <p:nvSpPr>
          <p:cNvPr id="4" name="Footer Placeholder 3">
            <a:extLst>
              <a:ext uri="{FF2B5EF4-FFF2-40B4-BE49-F238E27FC236}">
                <a16:creationId xmlns:a16="http://schemas.microsoft.com/office/drawing/2014/main" id="{832C53E4-1F7E-5EF5-AB7C-76C5CECCC762}"/>
              </a:ext>
            </a:extLst>
          </p:cNvPr>
          <p:cNvSpPr>
            <a:spLocks noGrp="1"/>
          </p:cNvSpPr>
          <p:nvPr>
            <p:ph type="ftr" sz="quarter" idx="11"/>
          </p:nvPr>
        </p:nvSpPr>
        <p:spPr/>
        <p:txBody>
          <a:bodyPr/>
          <a:lstStyle/>
          <a:p>
            <a:r>
              <a:rPr lang="en-US"/>
              <a:t>LARK Lab RL Seminar Week 1 03/18-2025</a:t>
            </a:r>
          </a:p>
        </p:txBody>
      </p:sp>
    </p:spTree>
    <p:extLst>
      <p:ext uri="{BB962C8B-B14F-4D97-AF65-F5344CB8AC3E}">
        <p14:creationId xmlns:p14="http://schemas.microsoft.com/office/powerpoint/2010/main" val="30636023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5F7A8-A584-0ECD-1432-42C91941E72A}"/>
              </a:ext>
            </a:extLst>
          </p:cNvPr>
          <p:cNvSpPr>
            <a:spLocks noGrp="1"/>
          </p:cNvSpPr>
          <p:nvPr>
            <p:ph type="title"/>
          </p:nvPr>
        </p:nvSpPr>
        <p:spPr/>
        <p:txBody>
          <a:bodyPr/>
          <a:lstStyle/>
          <a:p>
            <a:r>
              <a:rPr lang="en-US" dirty="0"/>
              <a:t>Other RL Learning Resources </a:t>
            </a:r>
          </a:p>
        </p:txBody>
      </p:sp>
      <p:sp>
        <p:nvSpPr>
          <p:cNvPr id="3" name="Content Placeholder 2">
            <a:extLst>
              <a:ext uri="{FF2B5EF4-FFF2-40B4-BE49-F238E27FC236}">
                <a16:creationId xmlns:a16="http://schemas.microsoft.com/office/drawing/2014/main" id="{829FA002-2AD1-4E82-0BA5-763DCB40CE62}"/>
              </a:ext>
            </a:extLst>
          </p:cNvPr>
          <p:cNvSpPr>
            <a:spLocks noGrp="1"/>
          </p:cNvSpPr>
          <p:nvPr>
            <p:ph idx="1"/>
          </p:nvPr>
        </p:nvSpPr>
        <p:spPr/>
        <p:txBody>
          <a:bodyPr/>
          <a:lstStyle/>
          <a:p>
            <a:r>
              <a:rPr lang="en-US" dirty="0"/>
              <a:t>Reinforcement learning Stanford CS234: </a:t>
            </a:r>
            <a:r>
              <a:rPr lang="en-US" dirty="0">
                <a:hlinkClick r:id="rId2"/>
              </a:rPr>
              <a:t>https://web.stanford.edu/class/cs234/index.html</a:t>
            </a:r>
            <a:r>
              <a:rPr lang="en-US" dirty="0"/>
              <a:t> </a:t>
            </a:r>
          </a:p>
          <a:p>
            <a:r>
              <a:rPr lang="en-US" dirty="0"/>
              <a:t>Deep Reinforcement learning UC Berkeley  </a:t>
            </a:r>
            <a:r>
              <a:rPr lang="en-US" dirty="0">
                <a:hlinkClick r:id="rId3"/>
              </a:rPr>
              <a:t>https://rail.eecs.berkeley.edu/deeprlcourse/</a:t>
            </a:r>
            <a:r>
              <a:rPr lang="en-US" dirty="0"/>
              <a:t>  </a:t>
            </a:r>
          </a:p>
          <a:p>
            <a:r>
              <a:rPr lang="en-US" dirty="0"/>
              <a:t>Deep Reinforcement learning Stanford CS224R </a:t>
            </a:r>
            <a:r>
              <a:rPr lang="en-US" dirty="0">
                <a:hlinkClick r:id="rId4"/>
              </a:rPr>
              <a:t>https://cs224r.stanford.edu/</a:t>
            </a:r>
            <a:endParaRPr lang="en-US" dirty="0"/>
          </a:p>
          <a:p>
            <a:r>
              <a:rPr lang="en-US" dirty="0"/>
              <a:t>David Silver: Slides for reinforcement learning at UCL: </a:t>
            </a:r>
            <a:r>
              <a:rPr lang="en-US" dirty="0">
                <a:hlinkClick r:id="rId5"/>
              </a:rPr>
              <a:t>https://www.davidsilver.uk/teaching/</a:t>
            </a:r>
            <a:r>
              <a:rPr lang="en-US" dirty="0"/>
              <a:t> </a:t>
            </a:r>
          </a:p>
        </p:txBody>
      </p:sp>
      <p:sp>
        <p:nvSpPr>
          <p:cNvPr id="4" name="Footer Placeholder 3">
            <a:extLst>
              <a:ext uri="{FF2B5EF4-FFF2-40B4-BE49-F238E27FC236}">
                <a16:creationId xmlns:a16="http://schemas.microsoft.com/office/drawing/2014/main" id="{6A3FA7D4-3779-0DB2-8B6E-546579B45268}"/>
              </a:ext>
            </a:extLst>
          </p:cNvPr>
          <p:cNvSpPr>
            <a:spLocks noGrp="1"/>
          </p:cNvSpPr>
          <p:nvPr>
            <p:ph type="ftr" sz="quarter" idx="11"/>
          </p:nvPr>
        </p:nvSpPr>
        <p:spPr/>
        <p:txBody>
          <a:bodyPr/>
          <a:lstStyle/>
          <a:p>
            <a:r>
              <a:rPr lang="en-US"/>
              <a:t>LARK Lab RL Seminar Week 1 03/18-2025</a:t>
            </a:r>
          </a:p>
        </p:txBody>
      </p:sp>
    </p:spTree>
    <p:extLst>
      <p:ext uri="{BB962C8B-B14F-4D97-AF65-F5344CB8AC3E}">
        <p14:creationId xmlns:p14="http://schemas.microsoft.com/office/powerpoint/2010/main" val="39913911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E03CA9-8564-9AA5-42EA-9B3A5344AF24}"/>
              </a:ext>
            </a:extLst>
          </p:cNvPr>
          <p:cNvSpPr>
            <a:spLocks noGrp="1"/>
          </p:cNvSpPr>
          <p:nvPr>
            <p:ph type="title"/>
          </p:nvPr>
        </p:nvSpPr>
        <p:spPr>
          <a:xfrm>
            <a:off x="635000" y="640823"/>
            <a:ext cx="3418659" cy="5583148"/>
          </a:xfrm>
        </p:spPr>
        <p:txBody>
          <a:bodyPr anchor="ctr">
            <a:normAutofit/>
          </a:bodyPr>
          <a:lstStyle/>
          <a:p>
            <a:r>
              <a:rPr lang="en-US" sz="5400"/>
              <a:t>Famous “School” of RL Work</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1A86E955-DE20-5C24-0E45-335D15749A88}"/>
              </a:ext>
            </a:extLst>
          </p:cNvPr>
          <p:cNvGraphicFramePr>
            <a:graphicFrameLocks noGrp="1"/>
          </p:cNvGraphicFramePr>
          <p:nvPr>
            <p:ph idx="1"/>
            <p:extLst>
              <p:ext uri="{D42A27DB-BD31-4B8C-83A1-F6EECF244321}">
                <p14:modId xmlns:p14="http://schemas.microsoft.com/office/powerpoint/2010/main" val="411047172"/>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0DAF5D24-7E7A-BECD-8832-490ECA9EB859}"/>
              </a:ext>
            </a:extLst>
          </p:cNvPr>
          <p:cNvSpPr>
            <a:spLocks noGrp="1"/>
          </p:cNvSpPr>
          <p:nvPr>
            <p:ph type="ftr" sz="quarter" idx="11"/>
          </p:nvPr>
        </p:nvSpPr>
        <p:spPr/>
        <p:txBody>
          <a:bodyPr/>
          <a:lstStyle/>
          <a:p>
            <a:r>
              <a:rPr lang="en-US"/>
              <a:t>LARK Lab RL Seminar Week 1 03/18-2025</a:t>
            </a:r>
          </a:p>
        </p:txBody>
      </p:sp>
    </p:spTree>
    <p:extLst>
      <p:ext uri="{BB962C8B-B14F-4D97-AF65-F5344CB8AC3E}">
        <p14:creationId xmlns:p14="http://schemas.microsoft.com/office/powerpoint/2010/main" val="2497272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4DDADC-E378-3DCE-C5C8-0EDA4FF4BFC4}"/>
              </a:ext>
            </a:extLst>
          </p:cNvPr>
          <p:cNvSpPr>
            <a:spLocks noGrp="1"/>
          </p:cNvSpPr>
          <p:nvPr>
            <p:ph type="title"/>
          </p:nvPr>
        </p:nvSpPr>
        <p:spPr>
          <a:xfrm>
            <a:off x="838200" y="365125"/>
            <a:ext cx="10515600" cy="1325563"/>
          </a:xfrm>
        </p:spPr>
        <p:txBody>
          <a:bodyPr/>
          <a:lstStyle/>
          <a:p>
            <a:r>
              <a:rPr lang="en-US" dirty="0"/>
              <a:t>A Classical Yet Trending Field</a:t>
            </a:r>
          </a:p>
        </p:txBody>
      </p:sp>
      <p:pic>
        <p:nvPicPr>
          <p:cNvPr id="1026" name="Picture 2" descr="Meet ChatLLaMA: The First Open-Source Implementation of LLaMA Based on Reinforcement  Learning from Human Feedback (RLHF) - MarkTechPost">
            <a:extLst>
              <a:ext uri="{FF2B5EF4-FFF2-40B4-BE49-F238E27FC236}">
                <a16:creationId xmlns:a16="http://schemas.microsoft.com/office/drawing/2014/main" id="{F799B458-94D5-4E99-14AB-569C6996D0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81" y="1690688"/>
            <a:ext cx="7966666" cy="43941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CBA4EBA-BA12-FC64-7CC2-B8D8A3F0C88F}"/>
              </a:ext>
            </a:extLst>
          </p:cNvPr>
          <p:cNvSpPr txBox="1"/>
          <p:nvPr/>
        </p:nvSpPr>
        <p:spPr>
          <a:xfrm>
            <a:off x="8266670" y="2687415"/>
            <a:ext cx="3682675" cy="646331"/>
          </a:xfrm>
          <a:prstGeom prst="rect">
            <a:avLst/>
          </a:prstGeom>
          <a:noFill/>
        </p:spPr>
        <p:txBody>
          <a:bodyPr wrap="square">
            <a:spAutoFit/>
          </a:bodyPr>
          <a:lstStyle/>
          <a:p>
            <a:r>
              <a:rPr lang="en-US" b="0" i="0" dirty="0">
                <a:solidFill>
                  <a:srgbClr val="222222"/>
                </a:solidFill>
                <a:effectLst/>
                <a:latin typeface="Arial" panose="020B0604020202020204" pitchFamily="34" charset="0"/>
              </a:rPr>
              <a:t>OpenAI. Reinforcement Learning from Human Feedback. 2022</a:t>
            </a:r>
            <a:endParaRPr lang="en-US" dirty="0"/>
          </a:p>
        </p:txBody>
      </p:sp>
      <p:sp>
        <p:nvSpPr>
          <p:cNvPr id="6" name="Footer Placeholder 5">
            <a:extLst>
              <a:ext uri="{FF2B5EF4-FFF2-40B4-BE49-F238E27FC236}">
                <a16:creationId xmlns:a16="http://schemas.microsoft.com/office/drawing/2014/main" id="{6BB51A8D-3121-0203-20A0-BB1361F6A51B}"/>
              </a:ext>
            </a:extLst>
          </p:cNvPr>
          <p:cNvSpPr>
            <a:spLocks noGrp="1"/>
          </p:cNvSpPr>
          <p:nvPr>
            <p:ph type="ftr" sz="quarter" idx="11"/>
          </p:nvPr>
        </p:nvSpPr>
        <p:spPr/>
        <p:txBody>
          <a:bodyPr/>
          <a:lstStyle/>
          <a:p>
            <a:r>
              <a:rPr lang="en-US"/>
              <a:t>LARK Lab RL Seminar Week 1 03/18-2025</a:t>
            </a:r>
          </a:p>
        </p:txBody>
      </p:sp>
    </p:spTree>
    <p:extLst>
      <p:ext uri="{BB962C8B-B14F-4D97-AF65-F5344CB8AC3E}">
        <p14:creationId xmlns:p14="http://schemas.microsoft.com/office/powerpoint/2010/main" val="3022205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8606A-0949-DAE2-2E1E-0CCF9026A7D3}"/>
              </a:ext>
            </a:extLst>
          </p:cNvPr>
          <p:cNvSpPr>
            <a:spLocks noGrp="1"/>
          </p:cNvSpPr>
          <p:nvPr>
            <p:ph type="title"/>
          </p:nvPr>
        </p:nvSpPr>
        <p:spPr/>
        <p:txBody>
          <a:bodyPr/>
          <a:lstStyle/>
          <a:p>
            <a:r>
              <a:rPr lang="en-US" dirty="0"/>
              <a:t>Why This Book?</a:t>
            </a:r>
          </a:p>
        </p:txBody>
      </p:sp>
      <p:pic>
        <p:nvPicPr>
          <p:cNvPr id="7" name="Picture 6" descr="A collage of two men&#10;&#10;AI-generated content may be incorrect.">
            <a:extLst>
              <a:ext uri="{FF2B5EF4-FFF2-40B4-BE49-F238E27FC236}">
                <a16:creationId xmlns:a16="http://schemas.microsoft.com/office/drawing/2014/main" id="{77911F98-89F0-4581-68A5-97069DA7CBB8}"/>
              </a:ext>
            </a:extLst>
          </p:cNvPr>
          <p:cNvPicPr>
            <a:picLocks noChangeAspect="1"/>
          </p:cNvPicPr>
          <p:nvPr/>
        </p:nvPicPr>
        <p:blipFill>
          <a:blip r:embed="rId2"/>
          <a:stretch>
            <a:fillRect/>
          </a:stretch>
        </p:blipFill>
        <p:spPr>
          <a:xfrm>
            <a:off x="3469117" y="1591834"/>
            <a:ext cx="5662526" cy="4605650"/>
          </a:xfrm>
          <a:prstGeom prst="rect">
            <a:avLst/>
          </a:prstGeom>
        </p:spPr>
      </p:pic>
      <p:sp>
        <p:nvSpPr>
          <p:cNvPr id="8" name="Footer Placeholder 7">
            <a:extLst>
              <a:ext uri="{FF2B5EF4-FFF2-40B4-BE49-F238E27FC236}">
                <a16:creationId xmlns:a16="http://schemas.microsoft.com/office/drawing/2014/main" id="{333085A4-1BE5-C7EE-9370-56C1B19D27B5}"/>
              </a:ext>
            </a:extLst>
          </p:cNvPr>
          <p:cNvSpPr>
            <a:spLocks noGrp="1"/>
          </p:cNvSpPr>
          <p:nvPr>
            <p:ph type="ftr" sz="quarter" idx="11"/>
          </p:nvPr>
        </p:nvSpPr>
        <p:spPr/>
        <p:txBody>
          <a:bodyPr/>
          <a:lstStyle/>
          <a:p>
            <a:r>
              <a:rPr lang="en-US"/>
              <a:t>LARK Lab RL Seminar Week 1 03/18-2025</a:t>
            </a:r>
          </a:p>
        </p:txBody>
      </p:sp>
    </p:spTree>
    <p:extLst>
      <p:ext uri="{BB962C8B-B14F-4D97-AF65-F5344CB8AC3E}">
        <p14:creationId xmlns:p14="http://schemas.microsoft.com/office/powerpoint/2010/main" val="3774803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17A2B4-E2CC-59DB-20A5-6B04E55FDA15}"/>
              </a:ext>
            </a:extLst>
          </p:cNvPr>
          <p:cNvSpPr>
            <a:spLocks noGrp="1"/>
          </p:cNvSpPr>
          <p:nvPr>
            <p:ph idx="1"/>
          </p:nvPr>
        </p:nvSpPr>
        <p:spPr/>
        <p:txBody>
          <a:bodyPr/>
          <a:lstStyle/>
          <a:p>
            <a:r>
              <a:rPr lang="en-US" dirty="0"/>
              <a:t>A classical yet timeless read </a:t>
            </a:r>
          </a:p>
          <a:p>
            <a:pPr lvl="1"/>
            <a:r>
              <a:rPr lang="en-US" dirty="0"/>
              <a:t>Written before deep learning and LLM era, this books remains one of the most fundamental resources on reinforcement learning</a:t>
            </a:r>
          </a:p>
          <a:p>
            <a:pPr lvl="1"/>
            <a:r>
              <a:rPr lang="en-US" dirty="0"/>
              <a:t>Many modern advancements (like RLHF in ChatGPT) build on the principles outlined in this book.</a:t>
            </a:r>
          </a:p>
          <a:p>
            <a:pPr lvl="1"/>
            <a:r>
              <a:rPr lang="en-US" dirty="0"/>
              <a:t>This book emphasizes </a:t>
            </a:r>
            <a:r>
              <a:rPr lang="en-US" b="1" dirty="0">
                <a:solidFill>
                  <a:schemeClr val="accent6">
                    <a:lumMod val="75000"/>
                  </a:schemeClr>
                </a:solidFill>
              </a:rPr>
              <a:t>first principles</a:t>
            </a:r>
            <a:r>
              <a:rPr lang="en-US" dirty="0"/>
              <a:t>—understanding RL from the ground up rather than just applying existing libraries</a:t>
            </a:r>
          </a:p>
          <a:p>
            <a:pPr lvl="1"/>
            <a:r>
              <a:rPr lang="en-US" dirty="0"/>
              <a:t>Reading it provides a rigorous foundation for both academic and industry applications. </a:t>
            </a:r>
          </a:p>
        </p:txBody>
      </p:sp>
      <p:sp>
        <p:nvSpPr>
          <p:cNvPr id="4" name="Title 1">
            <a:extLst>
              <a:ext uri="{FF2B5EF4-FFF2-40B4-BE49-F238E27FC236}">
                <a16:creationId xmlns:a16="http://schemas.microsoft.com/office/drawing/2014/main" id="{94989A40-1A88-26C5-F5E6-863BA9A0E029}"/>
              </a:ext>
            </a:extLst>
          </p:cNvPr>
          <p:cNvSpPr>
            <a:spLocks noGrp="1"/>
          </p:cNvSpPr>
          <p:nvPr>
            <p:ph type="title"/>
          </p:nvPr>
        </p:nvSpPr>
        <p:spPr>
          <a:xfrm>
            <a:off x="838200" y="365125"/>
            <a:ext cx="10515600" cy="1325563"/>
          </a:xfrm>
        </p:spPr>
        <p:txBody>
          <a:bodyPr/>
          <a:lstStyle/>
          <a:p>
            <a:r>
              <a:rPr lang="en-US" dirty="0"/>
              <a:t>Why This Book?</a:t>
            </a:r>
          </a:p>
        </p:txBody>
      </p:sp>
      <p:sp>
        <p:nvSpPr>
          <p:cNvPr id="5" name="Footer Placeholder 4">
            <a:extLst>
              <a:ext uri="{FF2B5EF4-FFF2-40B4-BE49-F238E27FC236}">
                <a16:creationId xmlns:a16="http://schemas.microsoft.com/office/drawing/2014/main" id="{24AB34D8-1164-529F-867A-090EA3C7A593}"/>
              </a:ext>
            </a:extLst>
          </p:cNvPr>
          <p:cNvSpPr>
            <a:spLocks noGrp="1"/>
          </p:cNvSpPr>
          <p:nvPr>
            <p:ph type="ftr" sz="quarter" idx="11"/>
          </p:nvPr>
        </p:nvSpPr>
        <p:spPr/>
        <p:txBody>
          <a:bodyPr/>
          <a:lstStyle/>
          <a:p>
            <a:r>
              <a:rPr lang="en-US"/>
              <a:t>LARK Lab RL Seminar Week 1 03/18-2025</a:t>
            </a:r>
          </a:p>
        </p:txBody>
      </p:sp>
    </p:spTree>
    <p:extLst>
      <p:ext uri="{BB962C8B-B14F-4D97-AF65-F5344CB8AC3E}">
        <p14:creationId xmlns:p14="http://schemas.microsoft.com/office/powerpoint/2010/main" val="1826514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EC7D4-AEE7-75AA-9D7B-E1AB8D6E04DF}"/>
              </a:ext>
            </a:extLst>
          </p:cNvPr>
          <p:cNvSpPr>
            <a:spLocks noGrp="1"/>
          </p:cNvSpPr>
          <p:nvPr>
            <p:ph type="title"/>
          </p:nvPr>
        </p:nvSpPr>
        <p:spPr/>
        <p:txBody>
          <a:bodyPr/>
          <a:lstStyle/>
          <a:p>
            <a:r>
              <a:rPr lang="en-US" dirty="0"/>
              <a:t>Why RL Matters for You? </a:t>
            </a:r>
          </a:p>
        </p:txBody>
      </p:sp>
      <p:pic>
        <p:nvPicPr>
          <p:cNvPr id="4" name="Picture 3" descr="A screenshot of a black and white page&#10;&#10;AI-generated content may be incorrect.">
            <a:extLst>
              <a:ext uri="{FF2B5EF4-FFF2-40B4-BE49-F238E27FC236}">
                <a16:creationId xmlns:a16="http://schemas.microsoft.com/office/drawing/2014/main" id="{4326FCC2-CDFA-C6C0-7C3D-FC7202FB6928}"/>
              </a:ext>
            </a:extLst>
          </p:cNvPr>
          <p:cNvPicPr>
            <a:picLocks noChangeAspect="1"/>
          </p:cNvPicPr>
          <p:nvPr/>
        </p:nvPicPr>
        <p:blipFill>
          <a:blip r:embed="rId2"/>
          <a:stretch>
            <a:fillRect/>
          </a:stretch>
        </p:blipFill>
        <p:spPr>
          <a:xfrm>
            <a:off x="5643903" y="1463783"/>
            <a:ext cx="5933392" cy="4935924"/>
          </a:xfrm>
          <a:prstGeom prst="rect">
            <a:avLst/>
          </a:prstGeom>
        </p:spPr>
      </p:pic>
      <p:sp>
        <p:nvSpPr>
          <p:cNvPr id="5" name="TextBox 4">
            <a:extLst>
              <a:ext uri="{FF2B5EF4-FFF2-40B4-BE49-F238E27FC236}">
                <a16:creationId xmlns:a16="http://schemas.microsoft.com/office/drawing/2014/main" id="{7060CF48-6118-C192-68D6-716C8FAD34B0}"/>
              </a:ext>
            </a:extLst>
          </p:cNvPr>
          <p:cNvSpPr txBox="1"/>
          <p:nvPr/>
        </p:nvSpPr>
        <p:spPr>
          <a:xfrm>
            <a:off x="729049" y="2629394"/>
            <a:ext cx="3583459" cy="657504"/>
          </a:xfrm>
          <a:prstGeom prst="rect">
            <a:avLst/>
          </a:prstGeom>
          <a:noFill/>
        </p:spPr>
        <p:txBody>
          <a:bodyPr wrap="square" rtlCol="0">
            <a:spAutoFit/>
          </a:bodyPr>
          <a:lstStyle/>
          <a:p>
            <a:r>
              <a:rPr lang="en-US" dirty="0"/>
              <a:t>Reading this book is as important as having a PhD!</a:t>
            </a:r>
          </a:p>
        </p:txBody>
      </p:sp>
      <p:sp>
        <p:nvSpPr>
          <p:cNvPr id="6" name="Footer Placeholder 5">
            <a:extLst>
              <a:ext uri="{FF2B5EF4-FFF2-40B4-BE49-F238E27FC236}">
                <a16:creationId xmlns:a16="http://schemas.microsoft.com/office/drawing/2014/main" id="{3DB24ABA-219C-4B17-34B3-417F196976A7}"/>
              </a:ext>
            </a:extLst>
          </p:cNvPr>
          <p:cNvSpPr>
            <a:spLocks noGrp="1"/>
          </p:cNvSpPr>
          <p:nvPr>
            <p:ph type="ftr" sz="quarter" idx="11"/>
          </p:nvPr>
        </p:nvSpPr>
        <p:spPr/>
        <p:txBody>
          <a:bodyPr/>
          <a:lstStyle/>
          <a:p>
            <a:r>
              <a:rPr lang="en-US"/>
              <a:t>LARK Lab RL Seminar Week 1 03/18-2025</a:t>
            </a:r>
          </a:p>
        </p:txBody>
      </p:sp>
    </p:spTree>
    <p:extLst>
      <p:ext uri="{BB962C8B-B14F-4D97-AF65-F5344CB8AC3E}">
        <p14:creationId xmlns:p14="http://schemas.microsoft.com/office/powerpoint/2010/main" val="3555160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1C3DFE-5E9D-C7B9-5AB3-EEEF40EBE15F}"/>
              </a:ext>
            </a:extLst>
          </p:cNvPr>
          <p:cNvSpPr>
            <a:spLocks noGrp="1"/>
          </p:cNvSpPr>
          <p:nvPr>
            <p:ph idx="1"/>
          </p:nvPr>
        </p:nvSpPr>
        <p:spPr>
          <a:xfrm>
            <a:off x="838200" y="2141537"/>
            <a:ext cx="10515600" cy="4351338"/>
          </a:xfrm>
        </p:spPr>
        <p:txBody>
          <a:bodyPr/>
          <a:lstStyle/>
          <a:p>
            <a:r>
              <a:rPr lang="en-US" dirty="0"/>
              <a:t>You want to work in AI/ML – RL is a core topic in AI job interviews and technical assessments. (Like LSTM&amp;CNN in 2016-2018; transformers in 2019-now)</a:t>
            </a:r>
          </a:p>
          <a:p>
            <a:r>
              <a:rPr lang="en-US" dirty="0"/>
              <a:t>You’re interested in AI advancements – RL powers innovations like AlphaGo, robotics, and RLHF in LLMs. </a:t>
            </a:r>
          </a:p>
          <a:p>
            <a:r>
              <a:rPr lang="en-US" dirty="0"/>
              <a:t>You enjoy solving real-world decision-making problems – RL is used in healthcare, finance, and beyond. </a:t>
            </a:r>
          </a:p>
        </p:txBody>
      </p:sp>
      <p:sp>
        <p:nvSpPr>
          <p:cNvPr id="4" name="Title 1">
            <a:extLst>
              <a:ext uri="{FF2B5EF4-FFF2-40B4-BE49-F238E27FC236}">
                <a16:creationId xmlns:a16="http://schemas.microsoft.com/office/drawing/2014/main" id="{782E90CE-298A-A918-2A6D-329FDBE75B94}"/>
              </a:ext>
            </a:extLst>
          </p:cNvPr>
          <p:cNvSpPr>
            <a:spLocks noGrp="1"/>
          </p:cNvSpPr>
          <p:nvPr>
            <p:ph type="title"/>
          </p:nvPr>
        </p:nvSpPr>
        <p:spPr>
          <a:xfrm>
            <a:off x="838200" y="365125"/>
            <a:ext cx="10515600" cy="1325563"/>
          </a:xfrm>
        </p:spPr>
        <p:txBody>
          <a:bodyPr/>
          <a:lstStyle/>
          <a:p>
            <a:r>
              <a:rPr lang="en-US" dirty="0"/>
              <a:t>Why RL Matters for You? -- </a:t>
            </a:r>
            <a:r>
              <a:rPr lang="en-US" dirty="0">
                <a:solidFill>
                  <a:srgbClr val="FF0000"/>
                </a:solidFill>
              </a:rPr>
              <a:t>It Does Not!  </a:t>
            </a:r>
          </a:p>
        </p:txBody>
      </p:sp>
      <p:sp>
        <p:nvSpPr>
          <p:cNvPr id="5" name="TextBox 4">
            <a:extLst>
              <a:ext uri="{FF2B5EF4-FFF2-40B4-BE49-F238E27FC236}">
                <a16:creationId xmlns:a16="http://schemas.microsoft.com/office/drawing/2014/main" id="{0A6B99AE-0A1C-5CEC-80D0-192D059918A1}"/>
              </a:ext>
            </a:extLst>
          </p:cNvPr>
          <p:cNvSpPr txBox="1"/>
          <p:nvPr/>
        </p:nvSpPr>
        <p:spPr>
          <a:xfrm>
            <a:off x="1013254" y="1690688"/>
            <a:ext cx="1124026" cy="369332"/>
          </a:xfrm>
          <a:prstGeom prst="rect">
            <a:avLst/>
          </a:prstGeom>
          <a:noFill/>
        </p:spPr>
        <p:txBody>
          <a:bodyPr wrap="none" rtlCol="0">
            <a:spAutoFit/>
          </a:bodyPr>
          <a:lstStyle/>
          <a:p>
            <a:r>
              <a:rPr lang="en-US" dirty="0">
                <a:solidFill>
                  <a:schemeClr val="accent6">
                    <a:lumMod val="75000"/>
                  </a:schemeClr>
                </a:solidFill>
              </a:rPr>
              <a:t>Unless -- </a:t>
            </a:r>
          </a:p>
        </p:txBody>
      </p:sp>
      <p:sp>
        <p:nvSpPr>
          <p:cNvPr id="7" name="Footer Placeholder 6">
            <a:extLst>
              <a:ext uri="{FF2B5EF4-FFF2-40B4-BE49-F238E27FC236}">
                <a16:creationId xmlns:a16="http://schemas.microsoft.com/office/drawing/2014/main" id="{C768B800-D7B4-111E-146D-AAB474ED6C49}"/>
              </a:ext>
            </a:extLst>
          </p:cNvPr>
          <p:cNvSpPr>
            <a:spLocks noGrp="1"/>
          </p:cNvSpPr>
          <p:nvPr>
            <p:ph type="ftr" sz="quarter" idx="11"/>
          </p:nvPr>
        </p:nvSpPr>
        <p:spPr/>
        <p:txBody>
          <a:bodyPr/>
          <a:lstStyle/>
          <a:p>
            <a:r>
              <a:rPr lang="en-US"/>
              <a:t>LARK Lab RL Seminar Week 1 03/18-2025</a:t>
            </a:r>
          </a:p>
        </p:txBody>
      </p:sp>
    </p:spTree>
    <p:extLst>
      <p:ext uri="{BB962C8B-B14F-4D97-AF65-F5344CB8AC3E}">
        <p14:creationId xmlns:p14="http://schemas.microsoft.com/office/powerpoint/2010/main" val="2978571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9A54C4-5A8F-C487-312B-C5D24C0F6741}"/>
              </a:ext>
            </a:extLst>
          </p:cNvPr>
          <p:cNvSpPr>
            <a:spLocks noGrp="1"/>
          </p:cNvSpPr>
          <p:nvPr>
            <p:ph idx="1"/>
          </p:nvPr>
        </p:nvSpPr>
        <p:spPr/>
        <p:txBody>
          <a:bodyPr/>
          <a:lstStyle/>
          <a:p>
            <a:r>
              <a:rPr lang="en-US" dirty="0">
                <a:solidFill>
                  <a:schemeClr val="accent6">
                    <a:lumMod val="75000"/>
                  </a:schemeClr>
                </a:solidFill>
              </a:rPr>
              <a:t>You seek to understand the </a:t>
            </a:r>
            <a:r>
              <a:rPr lang="en-US" b="1" dirty="0">
                <a:solidFill>
                  <a:schemeClr val="accent6">
                    <a:lumMod val="75000"/>
                  </a:schemeClr>
                </a:solidFill>
              </a:rPr>
              <a:t>true essence behind RL equations </a:t>
            </a:r>
            <a:r>
              <a:rPr lang="en-US" dirty="0"/>
              <a:t>– The math behind RL captures core ideas of optimization, probability, and sequential decision-making.</a:t>
            </a:r>
          </a:p>
          <a:p>
            <a:r>
              <a:rPr lang="en-US" dirty="0"/>
              <a:t> </a:t>
            </a:r>
            <a:r>
              <a:rPr lang="en-US" b="1" dirty="0">
                <a:solidFill>
                  <a:schemeClr val="accent6">
                    <a:lumMod val="75000"/>
                  </a:schemeClr>
                </a:solidFill>
              </a:rPr>
              <a:t>You are fascinated by how AI agents truly learn and adapt</a:t>
            </a:r>
            <a:r>
              <a:rPr lang="en-US" dirty="0">
                <a:solidFill>
                  <a:schemeClr val="accent6">
                    <a:lumMod val="75000"/>
                  </a:schemeClr>
                </a:solidFill>
              </a:rPr>
              <a:t> </a:t>
            </a:r>
            <a:r>
              <a:rPr lang="en-US" dirty="0"/>
              <a:t>– RL models how decisions are made under uncertainty, a fundamental aspect of intelligent behavior.</a:t>
            </a:r>
          </a:p>
          <a:p>
            <a:r>
              <a:rPr lang="en-US" b="1" dirty="0">
                <a:solidFill>
                  <a:schemeClr val="accent6">
                    <a:lumMod val="75000"/>
                  </a:schemeClr>
                </a:solidFill>
              </a:rPr>
              <a:t>You want to dive deep into the foundations of AI</a:t>
            </a:r>
            <a:r>
              <a:rPr lang="en-US" dirty="0">
                <a:solidFill>
                  <a:schemeClr val="accent6">
                    <a:lumMod val="75000"/>
                  </a:schemeClr>
                </a:solidFill>
              </a:rPr>
              <a:t> </a:t>
            </a:r>
            <a:r>
              <a:rPr lang="en-US" dirty="0"/>
              <a:t>– RL provides a fundamental framework for autonomous learning and control.</a:t>
            </a:r>
          </a:p>
        </p:txBody>
      </p:sp>
      <p:sp>
        <p:nvSpPr>
          <p:cNvPr id="4" name="Title 1">
            <a:extLst>
              <a:ext uri="{FF2B5EF4-FFF2-40B4-BE49-F238E27FC236}">
                <a16:creationId xmlns:a16="http://schemas.microsoft.com/office/drawing/2014/main" id="{DAFDF973-C018-B1C3-EFAC-648E9D3F9466}"/>
              </a:ext>
            </a:extLst>
          </p:cNvPr>
          <p:cNvSpPr>
            <a:spLocks noGrp="1"/>
          </p:cNvSpPr>
          <p:nvPr>
            <p:ph type="title"/>
          </p:nvPr>
        </p:nvSpPr>
        <p:spPr>
          <a:xfrm>
            <a:off x="838200" y="365125"/>
            <a:ext cx="10515600" cy="1325563"/>
          </a:xfrm>
        </p:spPr>
        <p:txBody>
          <a:bodyPr/>
          <a:lstStyle/>
          <a:p>
            <a:r>
              <a:rPr lang="en-US" dirty="0"/>
              <a:t>Why This Seminar?</a:t>
            </a:r>
            <a:endParaRPr lang="en-US" dirty="0">
              <a:solidFill>
                <a:srgbClr val="FF0000"/>
              </a:solidFill>
            </a:endParaRPr>
          </a:p>
        </p:txBody>
      </p:sp>
      <p:sp>
        <p:nvSpPr>
          <p:cNvPr id="5" name="Footer Placeholder 4">
            <a:extLst>
              <a:ext uri="{FF2B5EF4-FFF2-40B4-BE49-F238E27FC236}">
                <a16:creationId xmlns:a16="http://schemas.microsoft.com/office/drawing/2014/main" id="{09830847-C1E2-3C1A-CEB8-93392D76FF39}"/>
              </a:ext>
            </a:extLst>
          </p:cNvPr>
          <p:cNvSpPr>
            <a:spLocks noGrp="1"/>
          </p:cNvSpPr>
          <p:nvPr>
            <p:ph type="ftr" sz="quarter" idx="11"/>
          </p:nvPr>
        </p:nvSpPr>
        <p:spPr/>
        <p:txBody>
          <a:bodyPr/>
          <a:lstStyle/>
          <a:p>
            <a:r>
              <a:rPr lang="en-US"/>
              <a:t>LARK Lab RL Seminar Week 1 03/18-2025</a:t>
            </a:r>
          </a:p>
        </p:txBody>
      </p:sp>
    </p:spTree>
    <p:extLst>
      <p:ext uri="{BB962C8B-B14F-4D97-AF65-F5344CB8AC3E}">
        <p14:creationId xmlns:p14="http://schemas.microsoft.com/office/powerpoint/2010/main" val="37018273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1141</TotalTime>
  <Words>1965</Words>
  <Application>Microsoft Macintosh PowerPoint</Application>
  <PresentationFormat>Widescreen</PresentationFormat>
  <Paragraphs>174</Paragraphs>
  <Slides>35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CMR10</vt:lpstr>
      <vt:lpstr>Times</vt:lpstr>
      <vt:lpstr>Aptos</vt:lpstr>
      <vt:lpstr>Aptos Display</vt:lpstr>
      <vt:lpstr>Arial</vt:lpstr>
      <vt:lpstr>Office Theme</vt:lpstr>
      <vt:lpstr>Introduction to Reinforcement Learning</vt:lpstr>
      <vt:lpstr>Why Reinforcement Learning (RL)</vt:lpstr>
      <vt:lpstr>A Classical Yet Trending Field</vt:lpstr>
      <vt:lpstr>A Classical Yet Trending Field</vt:lpstr>
      <vt:lpstr>Why This Book?</vt:lpstr>
      <vt:lpstr>Why This Book?</vt:lpstr>
      <vt:lpstr>Why RL Matters for You? </vt:lpstr>
      <vt:lpstr>Why RL Matters for You? -- It Does Not!  </vt:lpstr>
      <vt:lpstr>Why This Seminar?</vt:lpstr>
      <vt:lpstr>What we will cover in the next few weeks </vt:lpstr>
      <vt:lpstr>What we hope to cover – classical but advanced algorithms </vt:lpstr>
      <vt:lpstr>PowerPoint Presentation</vt:lpstr>
      <vt:lpstr>PowerPoint Presentation</vt:lpstr>
      <vt:lpstr>PowerPoint Presentation</vt:lpstr>
      <vt:lpstr>We will follow the flow of this book</vt:lpstr>
      <vt:lpstr>What we won’t cover  -- at least not within these weeks </vt:lpstr>
      <vt:lpstr>Learning Objectives for Today </vt:lpstr>
      <vt:lpstr>RL</vt:lpstr>
      <vt:lpstr>RL vs Supervised Learning</vt:lpstr>
      <vt:lpstr>RL vs Unsupervised Learning</vt:lpstr>
      <vt:lpstr>RL is the third machine learning paradigm (pp.24)</vt:lpstr>
      <vt:lpstr>Exploration vs. Exploitation </vt:lpstr>
      <vt:lpstr>PowerPoint Presentation</vt:lpstr>
      <vt:lpstr>PowerPoint Presentation</vt:lpstr>
      <vt:lpstr>PowerPoint Presentation</vt:lpstr>
      <vt:lpstr>Model of the environment</vt:lpstr>
      <vt:lpstr>Tic-Tac-Toe example </vt:lpstr>
      <vt:lpstr>PowerPoint Presentation</vt:lpstr>
      <vt:lpstr>Tic-Tac-Toe as a Dynamic Programming Problem</vt:lpstr>
      <vt:lpstr>RL for Tic-Tac-Toe</vt:lpstr>
      <vt:lpstr>RL for Tic-Tac-Toe</vt:lpstr>
      <vt:lpstr>RL History </vt:lpstr>
      <vt:lpstr>Next Reading and Preparation </vt:lpstr>
      <vt:lpstr>Other RL Learning Resources </vt:lpstr>
      <vt:lpstr>Famous “School” of RL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Yanjun Gao</dc:creator>
  <cp:lastModifiedBy>Yanjun Gao</cp:lastModifiedBy>
  <cp:revision>5</cp:revision>
  <dcterms:created xsi:type="dcterms:W3CDTF">2025-03-18T03:17:26Z</dcterms:created>
  <dcterms:modified xsi:type="dcterms:W3CDTF">2025-03-18T22:18:33Z</dcterms:modified>
</cp:coreProperties>
</file>